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67487" y="2846603"/>
            <a:ext cx="5666740" cy="147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FD5D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FD5D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B0523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B0523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089" y="1243188"/>
            <a:ext cx="7993380" cy="734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rgbClr val="FF89A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789" y="2562580"/>
            <a:ext cx="8284209" cy="3791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FD5D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5486400" y="0"/>
              <a:ext cx="9144000" cy="8229600"/>
            </a:xfrm>
            <a:custGeom>
              <a:avLst/>
              <a:gdLst/>
              <a:ahLst/>
              <a:cxnLst/>
              <a:rect l="l" t="t" r="r" b="b"/>
              <a:pathLst>
                <a:path w="9144000" h="8229600">
                  <a:moveTo>
                    <a:pt x="0" y="8229600"/>
                  </a:moveTo>
                  <a:lnTo>
                    <a:pt x="9144000" y="8229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192" y="7749540"/>
              <a:ext cx="1722602" cy="4114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850"/>
              </a:lnSpc>
              <a:tabLst>
                <a:tab pos="2701290" algn="l"/>
                <a:tab pos="2931160" algn="l"/>
              </a:tabLst>
            </a:pPr>
            <a:r>
              <a:rPr dirty="0" spc="-10"/>
              <a:t>Customer</a:t>
            </a:r>
            <a:r>
              <a:rPr dirty="0"/>
              <a:t>	</a:t>
            </a:r>
            <a:r>
              <a:rPr dirty="0" spc="-10"/>
              <a:t>Shopping Behavior</a:t>
            </a:r>
            <a:r>
              <a:rPr dirty="0"/>
              <a:t>	</a:t>
            </a:r>
            <a:r>
              <a:rPr dirty="0" spc="-10"/>
              <a:t>Analysis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267487" y="4648784"/>
            <a:ext cx="694055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Uncovering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actionable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insights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from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3,900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purchases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drive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strategic growth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93789" y="717113"/>
            <a:ext cx="1648460" cy="426720"/>
            <a:chOff x="793789" y="717113"/>
            <a:chExt cx="1648460" cy="426720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717113"/>
              <a:ext cx="1648460" cy="426720"/>
            </a:xfrm>
            <a:custGeom>
              <a:avLst/>
              <a:gdLst/>
              <a:ahLst/>
              <a:cxnLst/>
              <a:rect l="l" t="t" r="r" b="b"/>
              <a:pathLst>
                <a:path w="1648460" h="426719">
                  <a:moveTo>
                    <a:pt x="1572082" y="0"/>
                  </a:moveTo>
                  <a:lnTo>
                    <a:pt x="76212" y="0"/>
                  </a:lnTo>
                  <a:lnTo>
                    <a:pt x="46666" y="6028"/>
                  </a:lnTo>
                  <a:lnTo>
                    <a:pt x="22427" y="22428"/>
                  </a:lnTo>
                  <a:lnTo>
                    <a:pt x="6028" y="46666"/>
                  </a:lnTo>
                  <a:lnTo>
                    <a:pt x="0" y="76212"/>
                  </a:lnTo>
                  <a:lnTo>
                    <a:pt x="0" y="350024"/>
                  </a:lnTo>
                  <a:lnTo>
                    <a:pt x="6028" y="379576"/>
                  </a:lnTo>
                  <a:lnTo>
                    <a:pt x="22427" y="403813"/>
                  </a:lnTo>
                  <a:lnTo>
                    <a:pt x="46666" y="420210"/>
                  </a:lnTo>
                  <a:lnTo>
                    <a:pt x="76212" y="426237"/>
                  </a:lnTo>
                  <a:lnTo>
                    <a:pt x="1572082" y="426237"/>
                  </a:lnTo>
                  <a:lnTo>
                    <a:pt x="1601633" y="420210"/>
                  </a:lnTo>
                  <a:lnTo>
                    <a:pt x="1625871" y="403813"/>
                  </a:lnTo>
                  <a:lnTo>
                    <a:pt x="1642267" y="379576"/>
                  </a:lnTo>
                  <a:lnTo>
                    <a:pt x="1648294" y="350024"/>
                  </a:lnTo>
                  <a:lnTo>
                    <a:pt x="1648294" y="76212"/>
                  </a:lnTo>
                  <a:lnTo>
                    <a:pt x="1642267" y="46666"/>
                  </a:lnTo>
                  <a:lnTo>
                    <a:pt x="1625871" y="22428"/>
                  </a:lnTo>
                  <a:lnTo>
                    <a:pt x="1601633" y="6028"/>
                  </a:lnTo>
                  <a:lnTo>
                    <a:pt x="1572082" y="0"/>
                  </a:lnTo>
                  <a:close/>
                </a:path>
              </a:pathLst>
            </a:custGeom>
            <a:solidFill>
              <a:srgbClr val="1C11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877" y="839509"/>
              <a:ext cx="181451" cy="18144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89355" y="841028"/>
            <a:ext cx="11322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FD5DE"/>
                </a:solidFill>
                <a:latin typeface="Arial"/>
                <a:cs typeface="Arial"/>
              </a:rPr>
              <a:t>NEXT</a:t>
            </a:r>
            <a:r>
              <a:rPr dirty="0" sz="140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DFD5DE"/>
                </a:solidFill>
                <a:latin typeface="Arial"/>
                <a:cs typeface="Arial"/>
              </a:rPr>
              <a:t>STEPS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1290" algn="l"/>
              </a:tabLst>
            </a:pPr>
            <a:r>
              <a:rPr dirty="0" spc="-10"/>
              <a:t>Strategic</a:t>
            </a:r>
            <a:r>
              <a:rPr dirty="0"/>
              <a:t>	</a:t>
            </a:r>
            <a:r>
              <a:rPr dirty="0" spc="-10"/>
              <a:t>Recommendations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763309" y="2303259"/>
            <a:ext cx="4242435" cy="2514600"/>
            <a:chOff x="763309" y="2303259"/>
            <a:chExt cx="4242435" cy="2514600"/>
          </a:xfrm>
        </p:grpSpPr>
        <p:sp>
          <p:nvSpPr>
            <p:cNvPr id="9" name="object 9" descr=""/>
            <p:cNvSpPr/>
            <p:nvPr/>
          </p:nvSpPr>
          <p:spPr>
            <a:xfrm>
              <a:off x="793789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4050055" y="0"/>
                  </a:moveTo>
                  <a:lnTo>
                    <a:pt x="146304" y="0"/>
                  </a:lnTo>
                  <a:lnTo>
                    <a:pt x="100268" y="7510"/>
                  </a:lnTo>
                  <a:lnTo>
                    <a:pt x="60132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37219"/>
                  </a:lnTo>
                  <a:lnTo>
                    <a:pt x="7510" y="2383256"/>
                  </a:lnTo>
                  <a:lnTo>
                    <a:pt x="28384" y="2423392"/>
                  </a:lnTo>
                  <a:lnTo>
                    <a:pt x="60132" y="2455140"/>
                  </a:lnTo>
                  <a:lnTo>
                    <a:pt x="100268" y="2476012"/>
                  </a:lnTo>
                  <a:lnTo>
                    <a:pt x="146304" y="2483523"/>
                  </a:lnTo>
                  <a:lnTo>
                    <a:pt x="4050055" y="2483523"/>
                  </a:lnTo>
                  <a:lnTo>
                    <a:pt x="4096092" y="2476012"/>
                  </a:lnTo>
                  <a:lnTo>
                    <a:pt x="4136228" y="2455140"/>
                  </a:lnTo>
                  <a:lnTo>
                    <a:pt x="4167976" y="2423392"/>
                  </a:lnTo>
                  <a:lnTo>
                    <a:pt x="4188849" y="2383256"/>
                  </a:lnTo>
                  <a:lnTo>
                    <a:pt x="4196359" y="2337219"/>
                  </a:lnTo>
                  <a:lnTo>
                    <a:pt x="4196359" y="146303"/>
                  </a:lnTo>
                  <a:lnTo>
                    <a:pt x="4188849" y="100267"/>
                  </a:lnTo>
                  <a:lnTo>
                    <a:pt x="4167976" y="60130"/>
                  </a:lnTo>
                  <a:lnTo>
                    <a:pt x="4136228" y="28382"/>
                  </a:lnTo>
                  <a:lnTo>
                    <a:pt x="4096092" y="7510"/>
                  </a:lnTo>
                  <a:lnTo>
                    <a:pt x="4050055" y="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93789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2" y="28382"/>
                  </a:lnTo>
                  <a:lnTo>
                    <a:pt x="100268" y="7510"/>
                  </a:lnTo>
                  <a:lnTo>
                    <a:pt x="146304" y="0"/>
                  </a:lnTo>
                  <a:lnTo>
                    <a:pt x="4050055" y="0"/>
                  </a:lnTo>
                  <a:lnTo>
                    <a:pt x="4096092" y="7510"/>
                  </a:lnTo>
                  <a:lnTo>
                    <a:pt x="4136228" y="28382"/>
                  </a:lnTo>
                  <a:lnTo>
                    <a:pt x="4167976" y="60130"/>
                  </a:lnTo>
                  <a:lnTo>
                    <a:pt x="4188849" y="100267"/>
                  </a:lnTo>
                  <a:lnTo>
                    <a:pt x="4196359" y="146303"/>
                  </a:lnTo>
                  <a:lnTo>
                    <a:pt x="4196359" y="2337219"/>
                  </a:lnTo>
                  <a:lnTo>
                    <a:pt x="4188849" y="2383256"/>
                  </a:lnTo>
                  <a:lnTo>
                    <a:pt x="4167976" y="2423392"/>
                  </a:lnTo>
                  <a:lnTo>
                    <a:pt x="4136228" y="2455140"/>
                  </a:lnTo>
                  <a:lnTo>
                    <a:pt x="4096092" y="2476012"/>
                  </a:lnTo>
                  <a:lnTo>
                    <a:pt x="4050055" y="2483523"/>
                  </a:lnTo>
                  <a:lnTo>
                    <a:pt x="146304" y="2483523"/>
                  </a:lnTo>
                  <a:lnTo>
                    <a:pt x="100268" y="2476012"/>
                  </a:lnTo>
                  <a:lnTo>
                    <a:pt x="60132" y="2455140"/>
                  </a:lnTo>
                  <a:lnTo>
                    <a:pt x="28384" y="2423392"/>
                  </a:lnTo>
                  <a:lnTo>
                    <a:pt x="7510" y="2383256"/>
                  </a:lnTo>
                  <a:lnTo>
                    <a:pt x="0" y="2337219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09" y="2318499"/>
              <a:ext cx="121919" cy="248352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129823" y="2556929"/>
            <a:ext cx="3346450" cy="16313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2275">
              <a:lnSpc>
                <a:spcPct val="1051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Launch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 Subscription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Incentive</a:t>
            </a:r>
            <a:r>
              <a:rPr dirty="0" sz="2300" spc="-2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Program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4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Exclusive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benefits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convert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73%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non-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subscriber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base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186476" y="2303259"/>
            <a:ext cx="4242435" cy="2514600"/>
            <a:chOff x="5186476" y="2303259"/>
            <a:chExt cx="4242435" cy="2514600"/>
          </a:xfrm>
        </p:grpSpPr>
        <p:sp>
          <p:nvSpPr>
            <p:cNvPr id="14" name="object 14" descr=""/>
            <p:cNvSpPr/>
            <p:nvPr/>
          </p:nvSpPr>
          <p:spPr>
            <a:xfrm>
              <a:off x="5216956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4050055" y="0"/>
                  </a:moveTo>
                  <a:lnTo>
                    <a:pt x="146304" y="0"/>
                  </a:lnTo>
                  <a:lnTo>
                    <a:pt x="100268" y="7510"/>
                  </a:lnTo>
                  <a:lnTo>
                    <a:pt x="60132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37219"/>
                  </a:lnTo>
                  <a:lnTo>
                    <a:pt x="7510" y="2383256"/>
                  </a:lnTo>
                  <a:lnTo>
                    <a:pt x="28384" y="2423392"/>
                  </a:lnTo>
                  <a:lnTo>
                    <a:pt x="60132" y="2455140"/>
                  </a:lnTo>
                  <a:lnTo>
                    <a:pt x="100268" y="2476012"/>
                  </a:lnTo>
                  <a:lnTo>
                    <a:pt x="146304" y="2483523"/>
                  </a:lnTo>
                  <a:lnTo>
                    <a:pt x="4050055" y="2483523"/>
                  </a:lnTo>
                  <a:lnTo>
                    <a:pt x="4096092" y="2476012"/>
                  </a:lnTo>
                  <a:lnTo>
                    <a:pt x="4136228" y="2455140"/>
                  </a:lnTo>
                  <a:lnTo>
                    <a:pt x="4167976" y="2423392"/>
                  </a:lnTo>
                  <a:lnTo>
                    <a:pt x="4188849" y="2383256"/>
                  </a:lnTo>
                  <a:lnTo>
                    <a:pt x="4196359" y="2337219"/>
                  </a:lnTo>
                  <a:lnTo>
                    <a:pt x="4196359" y="146303"/>
                  </a:lnTo>
                  <a:lnTo>
                    <a:pt x="4188849" y="100267"/>
                  </a:lnTo>
                  <a:lnTo>
                    <a:pt x="4167976" y="60130"/>
                  </a:lnTo>
                  <a:lnTo>
                    <a:pt x="4136228" y="28382"/>
                  </a:lnTo>
                  <a:lnTo>
                    <a:pt x="4096092" y="7510"/>
                  </a:lnTo>
                  <a:lnTo>
                    <a:pt x="4050055" y="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16956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2" y="28382"/>
                  </a:lnTo>
                  <a:lnTo>
                    <a:pt x="100268" y="7510"/>
                  </a:lnTo>
                  <a:lnTo>
                    <a:pt x="146304" y="0"/>
                  </a:lnTo>
                  <a:lnTo>
                    <a:pt x="4050055" y="0"/>
                  </a:lnTo>
                  <a:lnTo>
                    <a:pt x="4096092" y="7510"/>
                  </a:lnTo>
                  <a:lnTo>
                    <a:pt x="4136228" y="28382"/>
                  </a:lnTo>
                  <a:lnTo>
                    <a:pt x="4167976" y="60130"/>
                  </a:lnTo>
                  <a:lnTo>
                    <a:pt x="4188849" y="100267"/>
                  </a:lnTo>
                  <a:lnTo>
                    <a:pt x="4196359" y="146303"/>
                  </a:lnTo>
                  <a:lnTo>
                    <a:pt x="4196359" y="2337219"/>
                  </a:lnTo>
                  <a:lnTo>
                    <a:pt x="4188849" y="2383256"/>
                  </a:lnTo>
                  <a:lnTo>
                    <a:pt x="4167976" y="2423392"/>
                  </a:lnTo>
                  <a:lnTo>
                    <a:pt x="4136228" y="2455140"/>
                  </a:lnTo>
                  <a:lnTo>
                    <a:pt x="4096092" y="2476012"/>
                  </a:lnTo>
                  <a:lnTo>
                    <a:pt x="4050055" y="2483523"/>
                  </a:lnTo>
                  <a:lnTo>
                    <a:pt x="146304" y="2483523"/>
                  </a:lnTo>
                  <a:lnTo>
                    <a:pt x="100268" y="2476012"/>
                  </a:lnTo>
                  <a:lnTo>
                    <a:pt x="60132" y="2455140"/>
                  </a:lnTo>
                  <a:lnTo>
                    <a:pt x="28384" y="2423392"/>
                  </a:lnTo>
                  <a:lnTo>
                    <a:pt x="7510" y="2383256"/>
                  </a:lnTo>
                  <a:lnTo>
                    <a:pt x="0" y="2337219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6476" y="2318499"/>
              <a:ext cx="121919" cy="248352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552998" y="2556929"/>
            <a:ext cx="3148330" cy="19932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4515">
              <a:lnSpc>
                <a:spcPct val="1051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Optimize</a:t>
            </a:r>
            <a:r>
              <a:rPr dirty="0" sz="230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Discount Strategy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40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Reevaluate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pricing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discount- dependent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products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(hats,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sneakers,</a:t>
            </a:r>
            <a:r>
              <a:rPr dirty="0" sz="1750" spc="-1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coats)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609658" y="2303259"/>
            <a:ext cx="4242435" cy="2514600"/>
            <a:chOff x="9609658" y="2303259"/>
            <a:chExt cx="4242435" cy="2514600"/>
          </a:xfrm>
        </p:grpSpPr>
        <p:sp>
          <p:nvSpPr>
            <p:cNvPr id="19" name="object 19" descr=""/>
            <p:cNvSpPr/>
            <p:nvPr/>
          </p:nvSpPr>
          <p:spPr>
            <a:xfrm>
              <a:off x="9640138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4050055" y="0"/>
                  </a:moveTo>
                  <a:lnTo>
                    <a:pt x="146304" y="0"/>
                  </a:lnTo>
                  <a:lnTo>
                    <a:pt x="100268" y="7510"/>
                  </a:lnTo>
                  <a:lnTo>
                    <a:pt x="60132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37219"/>
                  </a:lnTo>
                  <a:lnTo>
                    <a:pt x="7510" y="2383256"/>
                  </a:lnTo>
                  <a:lnTo>
                    <a:pt x="28384" y="2423392"/>
                  </a:lnTo>
                  <a:lnTo>
                    <a:pt x="60132" y="2455140"/>
                  </a:lnTo>
                  <a:lnTo>
                    <a:pt x="100268" y="2476012"/>
                  </a:lnTo>
                  <a:lnTo>
                    <a:pt x="146304" y="2483523"/>
                  </a:lnTo>
                  <a:lnTo>
                    <a:pt x="4050055" y="2483523"/>
                  </a:lnTo>
                  <a:lnTo>
                    <a:pt x="4096092" y="2476012"/>
                  </a:lnTo>
                  <a:lnTo>
                    <a:pt x="4136228" y="2455140"/>
                  </a:lnTo>
                  <a:lnTo>
                    <a:pt x="4167976" y="2423392"/>
                  </a:lnTo>
                  <a:lnTo>
                    <a:pt x="4188849" y="2383256"/>
                  </a:lnTo>
                  <a:lnTo>
                    <a:pt x="4196359" y="2337219"/>
                  </a:lnTo>
                  <a:lnTo>
                    <a:pt x="4196359" y="146303"/>
                  </a:lnTo>
                  <a:lnTo>
                    <a:pt x="4188849" y="100267"/>
                  </a:lnTo>
                  <a:lnTo>
                    <a:pt x="4167976" y="60130"/>
                  </a:lnTo>
                  <a:lnTo>
                    <a:pt x="4136228" y="28382"/>
                  </a:lnTo>
                  <a:lnTo>
                    <a:pt x="4096092" y="7510"/>
                  </a:lnTo>
                  <a:lnTo>
                    <a:pt x="4050055" y="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640138" y="2318499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2" y="28382"/>
                  </a:lnTo>
                  <a:lnTo>
                    <a:pt x="100268" y="7510"/>
                  </a:lnTo>
                  <a:lnTo>
                    <a:pt x="146304" y="0"/>
                  </a:lnTo>
                  <a:lnTo>
                    <a:pt x="4050055" y="0"/>
                  </a:lnTo>
                  <a:lnTo>
                    <a:pt x="4096092" y="7510"/>
                  </a:lnTo>
                  <a:lnTo>
                    <a:pt x="4136228" y="28382"/>
                  </a:lnTo>
                  <a:lnTo>
                    <a:pt x="4167976" y="60130"/>
                  </a:lnTo>
                  <a:lnTo>
                    <a:pt x="4188849" y="100267"/>
                  </a:lnTo>
                  <a:lnTo>
                    <a:pt x="4196359" y="146303"/>
                  </a:lnTo>
                  <a:lnTo>
                    <a:pt x="4196359" y="2337219"/>
                  </a:lnTo>
                  <a:lnTo>
                    <a:pt x="4188849" y="2383256"/>
                  </a:lnTo>
                  <a:lnTo>
                    <a:pt x="4167976" y="2423392"/>
                  </a:lnTo>
                  <a:lnTo>
                    <a:pt x="4136228" y="2455140"/>
                  </a:lnTo>
                  <a:lnTo>
                    <a:pt x="4096092" y="2476012"/>
                  </a:lnTo>
                  <a:lnTo>
                    <a:pt x="4050055" y="2483523"/>
                  </a:lnTo>
                  <a:lnTo>
                    <a:pt x="146304" y="2483523"/>
                  </a:lnTo>
                  <a:lnTo>
                    <a:pt x="100268" y="2476012"/>
                  </a:lnTo>
                  <a:lnTo>
                    <a:pt x="60132" y="2455140"/>
                  </a:lnTo>
                  <a:lnTo>
                    <a:pt x="28384" y="2423392"/>
                  </a:lnTo>
                  <a:lnTo>
                    <a:pt x="7510" y="2383256"/>
                  </a:lnTo>
                  <a:lnTo>
                    <a:pt x="0" y="2337219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9658" y="2318499"/>
              <a:ext cx="121919" cy="248352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9976167" y="2556929"/>
            <a:ext cx="3593465" cy="16313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39190">
              <a:lnSpc>
                <a:spcPct val="1051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Expand</a:t>
            </a:r>
            <a:r>
              <a:rPr dirty="0" sz="2300" spc="-3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Express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Shipping</a:t>
            </a:r>
            <a:r>
              <a:rPr dirty="0" sz="2300" spc="-2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Options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4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Target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premium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willing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to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pay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$2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faster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delivery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63309" y="5013604"/>
            <a:ext cx="4242435" cy="2514600"/>
            <a:chOff x="763309" y="5013604"/>
            <a:chExt cx="4242435" cy="2514600"/>
          </a:xfrm>
        </p:grpSpPr>
        <p:sp>
          <p:nvSpPr>
            <p:cNvPr id="24" name="object 24" descr=""/>
            <p:cNvSpPr/>
            <p:nvPr/>
          </p:nvSpPr>
          <p:spPr>
            <a:xfrm>
              <a:off x="793789" y="5028844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4050055" y="0"/>
                  </a:moveTo>
                  <a:lnTo>
                    <a:pt x="146304" y="0"/>
                  </a:lnTo>
                  <a:lnTo>
                    <a:pt x="100268" y="7510"/>
                  </a:lnTo>
                  <a:lnTo>
                    <a:pt x="60132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37219"/>
                  </a:lnTo>
                  <a:lnTo>
                    <a:pt x="7510" y="2383256"/>
                  </a:lnTo>
                  <a:lnTo>
                    <a:pt x="28384" y="2423392"/>
                  </a:lnTo>
                  <a:lnTo>
                    <a:pt x="60132" y="2455140"/>
                  </a:lnTo>
                  <a:lnTo>
                    <a:pt x="100268" y="2476012"/>
                  </a:lnTo>
                  <a:lnTo>
                    <a:pt x="146304" y="2483523"/>
                  </a:lnTo>
                  <a:lnTo>
                    <a:pt x="4050055" y="2483523"/>
                  </a:lnTo>
                  <a:lnTo>
                    <a:pt x="4096092" y="2476012"/>
                  </a:lnTo>
                  <a:lnTo>
                    <a:pt x="4136228" y="2455140"/>
                  </a:lnTo>
                  <a:lnTo>
                    <a:pt x="4167976" y="2423392"/>
                  </a:lnTo>
                  <a:lnTo>
                    <a:pt x="4188849" y="2383256"/>
                  </a:lnTo>
                  <a:lnTo>
                    <a:pt x="4196359" y="2337219"/>
                  </a:lnTo>
                  <a:lnTo>
                    <a:pt x="4196359" y="146303"/>
                  </a:lnTo>
                  <a:lnTo>
                    <a:pt x="4188849" y="100267"/>
                  </a:lnTo>
                  <a:lnTo>
                    <a:pt x="4167976" y="60130"/>
                  </a:lnTo>
                  <a:lnTo>
                    <a:pt x="4136228" y="28382"/>
                  </a:lnTo>
                  <a:lnTo>
                    <a:pt x="4096092" y="7510"/>
                  </a:lnTo>
                  <a:lnTo>
                    <a:pt x="4050055" y="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93789" y="5028844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2" y="28382"/>
                  </a:lnTo>
                  <a:lnTo>
                    <a:pt x="100268" y="7510"/>
                  </a:lnTo>
                  <a:lnTo>
                    <a:pt x="146304" y="0"/>
                  </a:lnTo>
                  <a:lnTo>
                    <a:pt x="4050055" y="0"/>
                  </a:lnTo>
                  <a:lnTo>
                    <a:pt x="4096092" y="7510"/>
                  </a:lnTo>
                  <a:lnTo>
                    <a:pt x="4136228" y="28382"/>
                  </a:lnTo>
                  <a:lnTo>
                    <a:pt x="4167976" y="60130"/>
                  </a:lnTo>
                  <a:lnTo>
                    <a:pt x="4188849" y="100267"/>
                  </a:lnTo>
                  <a:lnTo>
                    <a:pt x="4196359" y="146303"/>
                  </a:lnTo>
                  <a:lnTo>
                    <a:pt x="4196359" y="2337219"/>
                  </a:lnTo>
                  <a:lnTo>
                    <a:pt x="4188849" y="2383256"/>
                  </a:lnTo>
                  <a:lnTo>
                    <a:pt x="4167976" y="2423392"/>
                  </a:lnTo>
                  <a:lnTo>
                    <a:pt x="4136228" y="2455140"/>
                  </a:lnTo>
                  <a:lnTo>
                    <a:pt x="4096092" y="2476012"/>
                  </a:lnTo>
                  <a:lnTo>
                    <a:pt x="4050055" y="2483523"/>
                  </a:lnTo>
                  <a:lnTo>
                    <a:pt x="146304" y="2483523"/>
                  </a:lnTo>
                  <a:lnTo>
                    <a:pt x="100268" y="2476012"/>
                  </a:lnTo>
                  <a:lnTo>
                    <a:pt x="60132" y="2455140"/>
                  </a:lnTo>
                  <a:lnTo>
                    <a:pt x="28384" y="2423392"/>
                  </a:lnTo>
                  <a:lnTo>
                    <a:pt x="7510" y="2383256"/>
                  </a:lnTo>
                  <a:lnTo>
                    <a:pt x="0" y="2337219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309" y="5028844"/>
              <a:ext cx="121919" cy="2483523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1129823" y="5267261"/>
            <a:ext cx="3283585" cy="16313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68655">
              <a:lnSpc>
                <a:spcPct val="1051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Amplify</a:t>
            </a:r>
            <a:r>
              <a:rPr dirty="0" sz="2300" spc="-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Top-Rated Products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4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Feature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gloves,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sandals,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boots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in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marketing</a:t>
            </a:r>
            <a:r>
              <a:rPr dirty="0" sz="1750" spc="-114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campaigns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186476" y="5013604"/>
            <a:ext cx="4242435" cy="2514600"/>
            <a:chOff x="5186476" y="5013604"/>
            <a:chExt cx="4242435" cy="2514600"/>
          </a:xfrm>
        </p:grpSpPr>
        <p:sp>
          <p:nvSpPr>
            <p:cNvPr id="29" name="object 29" descr=""/>
            <p:cNvSpPr/>
            <p:nvPr/>
          </p:nvSpPr>
          <p:spPr>
            <a:xfrm>
              <a:off x="5216956" y="5028844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4050055" y="0"/>
                  </a:moveTo>
                  <a:lnTo>
                    <a:pt x="146304" y="0"/>
                  </a:lnTo>
                  <a:lnTo>
                    <a:pt x="100268" y="7510"/>
                  </a:lnTo>
                  <a:lnTo>
                    <a:pt x="60132" y="28382"/>
                  </a:lnTo>
                  <a:lnTo>
                    <a:pt x="28384" y="60130"/>
                  </a:lnTo>
                  <a:lnTo>
                    <a:pt x="7510" y="100267"/>
                  </a:lnTo>
                  <a:lnTo>
                    <a:pt x="0" y="146303"/>
                  </a:lnTo>
                  <a:lnTo>
                    <a:pt x="0" y="2337219"/>
                  </a:lnTo>
                  <a:lnTo>
                    <a:pt x="7510" y="2383256"/>
                  </a:lnTo>
                  <a:lnTo>
                    <a:pt x="28384" y="2423392"/>
                  </a:lnTo>
                  <a:lnTo>
                    <a:pt x="60132" y="2455140"/>
                  </a:lnTo>
                  <a:lnTo>
                    <a:pt x="100268" y="2476012"/>
                  </a:lnTo>
                  <a:lnTo>
                    <a:pt x="146304" y="2483523"/>
                  </a:lnTo>
                  <a:lnTo>
                    <a:pt x="4050055" y="2483523"/>
                  </a:lnTo>
                  <a:lnTo>
                    <a:pt x="4096092" y="2476012"/>
                  </a:lnTo>
                  <a:lnTo>
                    <a:pt x="4136228" y="2455140"/>
                  </a:lnTo>
                  <a:lnTo>
                    <a:pt x="4167976" y="2423392"/>
                  </a:lnTo>
                  <a:lnTo>
                    <a:pt x="4188849" y="2383256"/>
                  </a:lnTo>
                  <a:lnTo>
                    <a:pt x="4196359" y="2337219"/>
                  </a:lnTo>
                  <a:lnTo>
                    <a:pt x="4196359" y="146303"/>
                  </a:lnTo>
                  <a:lnTo>
                    <a:pt x="4188849" y="100267"/>
                  </a:lnTo>
                  <a:lnTo>
                    <a:pt x="4167976" y="60130"/>
                  </a:lnTo>
                  <a:lnTo>
                    <a:pt x="4136228" y="28382"/>
                  </a:lnTo>
                  <a:lnTo>
                    <a:pt x="4096092" y="7510"/>
                  </a:lnTo>
                  <a:lnTo>
                    <a:pt x="4050055" y="0"/>
                  </a:lnTo>
                  <a:close/>
                </a:path>
              </a:pathLst>
            </a:custGeom>
            <a:solidFill>
              <a:srgbClr val="0B0523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216956" y="5028844"/>
              <a:ext cx="4196715" cy="2484120"/>
            </a:xfrm>
            <a:custGeom>
              <a:avLst/>
              <a:gdLst/>
              <a:ahLst/>
              <a:cxnLst/>
              <a:rect l="l" t="t" r="r" b="b"/>
              <a:pathLst>
                <a:path w="4196715" h="2484120">
                  <a:moveTo>
                    <a:pt x="0" y="146303"/>
                  </a:moveTo>
                  <a:lnTo>
                    <a:pt x="7510" y="100267"/>
                  </a:lnTo>
                  <a:lnTo>
                    <a:pt x="28384" y="60130"/>
                  </a:lnTo>
                  <a:lnTo>
                    <a:pt x="60132" y="28382"/>
                  </a:lnTo>
                  <a:lnTo>
                    <a:pt x="100268" y="7510"/>
                  </a:lnTo>
                  <a:lnTo>
                    <a:pt x="146304" y="0"/>
                  </a:lnTo>
                  <a:lnTo>
                    <a:pt x="4050055" y="0"/>
                  </a:lnTo>
                  <a:lnTo>
                    <a:pt x="4096092" y="7510"/>
                  </a:lnTo>
                  <a:lnTo>
                    <a:pt x="4136228" y="28382"/>
                  </a:lnTo>
                  <a:lnTo>
                    <a:pt x="4167976" y="60130"/>
                  </a:lnTo>
                  <a:lnTo>
                    <a:pt x="4188849" y="100267"/>
                  </a:lnTo>
                  <a:lnTo>
                    <a:pt x="4196359" y="146303"/>
                  </a:lnTo>
                  <a:lnTo>
                    <a:pt x="4196359" y="2337219"/>
                  </a:lnTo>
                  <a:lnTo>
                    <a:pt x="4188849" y="2383256"/>
                  </a:lnTo>
                  <a:lnTo>
                    <a:pt x="4167976" y="2423392"/>
                  </a:lnTo>
                  <a:lnTo>
                    <a:pt x="4136228" y="2455140"/>
                  </a:lnTo>
                  <a:lnTo>
                    <a:pt x="4096092" y="2476012"/>
                  </a:lnTo>
                  <a:lnTo>
                    <a:pt x="4050055" y="2483523"/>
                  </a:lnTo>
                  <a:lnTo>
                    <a:pt x="146304" y="2483523"/>
                  </a:lnTo>
                  <a:lnTo>
                    <a:pt x="100268" y="2476012"/>
                  </a:lnTo>
                  <a:lnTo>
                    <a:pt x="60132" y="2455140"/>
                  </a:lnTo>
                  <a:lnTo>
                    <a:pt x="28384" y="2423392"/>
                  </a:lnTo>
                  <a:lnTo>
                    <a:pt x="7510" y="2383256"/>
                  </a:lnTo>
                  <a:lnTo>
                    <a:pt x="0" y="2337219"/>
                  </a:lnTo>
                  <a:lnTo>
                    <a:pt x="0" y="146303"/>
                  </a:lnTo>
                  <a:close/>
                </a:path>
              </a:pathLst>
            </a:custGeom>
            <a:ln w="3047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6476" y="5028844"/>
              <a:ext cx="121919" cy="2483523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5552998" y="5267261"/>
            <a:ext cx="3396615" cy="16313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5100">
              <a:lnSpc>
                <a:spcPct val="1051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Strengthen</a:t>
            </a:r>
            <a:r>
              <a:rPr dirty="0" sz="230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Acquisition Funnel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4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Focus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on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converting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701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returning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loyal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segment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3789" y="1943100"/>
            <a:ext cx="2068830" cy="426720"/>
          </a:xfrm>
          <a:custGeom>
            <a:avLst/>
            <a:gdLst/>
            <a:ahLst/>
            <a:cxnLst/>
            <a:rect l="l" t="t" r="r" b="b"/>
            <a:pathLst>
              <a:path w="2068830" h="426719">
                <a:moveTo>
                  <a:pt x="1992376" y="0"/>
                </a:moveTo>
                <a:lnTo>
                  <a:pt x="76212" y="0"/>
                </a:lnTo>
                <a:lnTo>
                  <a:pt x="46666" y="6028"/>
                </a:lnTo>
                <a:lnTo>
                  <a:pt x="22427" y="22428"/>
                </a:lnTo>
                <a:lnTo>
                  <a:pt x="6028" y="46666"/>
                </a:lnTo>
                <a:lnTo>
                  <a:pt x="0" y="76212"/>
                </a:lnTo>
                <a:lnTo>
                  <a:pt x="0" y="350024"/>
                </a:lnTo>
                <a:lnTo>
                  <a:pt x="6028" y="379576"/>
                </a:lnTo>
                <a:lnTo>
                  <a:pt x="22427" y="403813"/>
                </a:lnTo>
                <a:lnTo>
                  <a:pt x="46666" y="420210"/>
                </a:lnTo>
                <a:lnTo>
                  <a:pt x="76212" y="426237"/>
                </a:lnTo>
                <a:lnTo>
                  <a:pt x="1992376" y="426237"/>
                </a:lnTo>
                <a:lnTo>
                  <a:pt x="2021922" y="420210"/>
                </a:lnTo>
                <a:lnTo>
                  <a:pt x="2046160" y="403813"/>
                </a:lnTo>
                <a:lnTo>
                  <a:pt x="2062559" y="379576"/>
                </a:lnTo>
                <a:lnTo>
                  <a:pt x="2068588" y="350024"/>
                </a:lnTo>
                <a:lnTo>
                  <a:pt x="2068588" y="76212"/>
                </a:lnTo>
                <a:lnTo>
                  <a:pt x="2062559" y="46666"/>
                </a:lnTo>
                <a:lnTo>
                  <a:pt x="2046160" y="22428"/>
                </a:lnTo>
                <a:lnTo>
                  <a:pt x="2021922" y="6028"/>
                </a:lnTo>
                <a:lnTo>
                  <a:pt x="1992376" y="0"/>
                </a:lnTo>
                <a:close/>
              </a:path>
            </a:pathLst>
          </a:custGeom>
          <a:solidFill>
            <a:srgbClr val="1C11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17177" y="2067013"/>
            <a:ext cx="1852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FD5DE"/>
                </a:solidFill>
                <a:latin typeface="Arial"/>
                <a:cs typeface="Arial"/>
              </a:rPr>
              <a:t>DATASET</a:t>
            </a:r>
            <a:r>
              <a:rPr dirty="0" sz="14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DFD5DE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089" y="2469172"/>
            <a:ext cx="582993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3500" algn="l"/>
              </a:tabLst>
            </a:pPr>
            <a:r>
              <a:rPr dirty="0" spc="-10"/>
              <a:t>Analysis</a:t>
            </a:r>
            <a:r>
              <a:rPr dirty="0"/>
              <a:t>	</a:t>
            </a:r>
            <a:r>
              <a:rPr dirty="0" spc="-10"/>
              <a:t>Foundation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17936" y="3508222"/>
            <a:ext cx="2280920" cy="2421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850" spc="-20" b="1">
                <a:solidFill>
                  <a:srgbClr val="DFD5DE"/>
                </a:solidFill>
                <a:latin typeface="Arial"/>
                <a:cs typeface="Arial"/>
              </a:rPr>
              <a:t>3.9K</a:t>
            </a:r>
            <a:endParaRPr sz="5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7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Total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 Purchases</a:t>
            </a:r>
            <a:endParaRPr sz="2300">
              <a:latin typeface="Arial"/>
              <a:cs typeface="Arial"/>
            </a:endParaRPr>
          </a:p>
          <a:p>
            <a:pPr algn="ctr" marL="201930" marR="194945" indent="1270">
              <a:lnSpc>
                <a:spcPct val="135700"/>
              </a:lnSpc>
              <a:spcBef>
                <a:spcPts val="1115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Comprehensive transaction</a:t>
            </a: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dataset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84653" y="3508222"/>
            <a:ext cx="2173605" cy="2421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5850" spc="-25" b="1">
                <a:solidFill>
                  <a:srgbClr val="DFD5DE"/>
                </a:solidFill>
                <a:latin typeface="Arial"/>
                <a:cs typeface="Arial"/>
              </a:rPr>
              <a:t>18</a:t>
            </a:r>
            <a:endParaRPr sz="585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27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23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Points</a:t>
            </a:r>
            <a:endParaRPr sz="2300">
              <a:latin typeface="Arial"/>
              <a:cs typeface="Arial"/>
            </a:endParaRPr>
          </a:p>
          <a:p>
            <a:pPr algn="ctr" marL="12700" marR="5080" indent="-635">
              <a:lnSpc>
                <a:spcPct val="135700"/>
              </a:lnSpc>
              <a:spcBef>
                <a:spcPts val="1115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Demographics,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behavior,</a:t>
            </a:r>
            <a:r>
              <a:rPr dirty="0" sz="1750" spc="-114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preferences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135016" y="3508222"/>
            <a:ext cx="2100580" cy="2059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850" spc="-25" b="1">
                <a:solidFill>
                  <a:srgbClr val="DFD5DE"/>
                </a:solidFill>
                <a:latin typeface="Arial"/>
                <a:cs typeface="Arial"/>
              </a:rPr>
              <a:t>50</a:t>
            </a:r>
            <a:endParaRPr sz="5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70"/>
              </a:spcBef>
            </a:pP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Locations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Nationwide</a:t>
            </a:r>
            <a:r>
              <a:rPr dirty="0" sz="1750" spc="-3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coverage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89979" y="1255871"/>
            <a:ext cx="2316480" cy="449580"/>
            <a:chOff x="789979" y="1255871"/>
            <a:chExt cx="2316480" cy="449580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1259681"/>
              <a:ext cx="2308860" cy="441959"/>
            </a:xfrm>
            <a:custGeom>
              <a:avLst/>
              <a:gdLst/>
              <a:ahLst/>
              <a:cxnLst/>
              <a:rect l="l" t="t" r="r" b="b"/>
              <a:pathLst>
                <a:path w="2308860" h="441960">
                  <a:moveTo>
                    <a:pt x="0" y="76212"/>
                  </a:moveTo>
                  <a:lnTo>
                    <a:pt x="6028" y="46666"/>
                  </a:lnTo>
                  <a:lnTo>
                    <a:pt x="22428" y="22428"/>
                  </a:lnTo>
                  <a:lnTo>
                    <a:pt x="46666" y="6028"/>
                  </a:lnTo>
                  <a:lnTo>
                    <a:pt x="76213" y="0"/>
                  </a:lnTo>
                  <a:lnTo>
                    <a:pt x="2232050" y="0"/>
                  </a:lnTo>
                  <a:lnTo>
                    <a:pt x="2261596" y="6028"/>
                  </a:lnTo>
                  <a:lnTo>
                    <a:pt x="2285834" y="22428"/>
                  </a:lnTo>
                  <a:lnTo>
                    <a:pt x="2302234" y="46666"/>
                  </a:lnTo>
                  <a:lnTo>
                    <a:pt x="2308263" y="76212"/>
                  </a:lnTo>
                  <a:lnTo>
                    <a:pt x="2308263" y="365264"/>
                  </a:lnTo>
                  <a:lnTo>
                    <a:pt x="2302234" y="394810"/>
                  </a:lnTo>
                  <a:lnTo>
                    <a:pt x="2285834" y="419049"/>
                  </a:lnTo>
                  <a:lnTo>
                    <a:pt x="2261596" y="435448"/>
                  </a:lnTo>
                  <a:lnTo>
                    <a:pt x="2232050" y="441477"/>
                  </a:lnTo>
                  <a:lnTo>
                    <a:pt x="76213" y="441477"/>
                  </a:lnTo>
                  <a:lnTo>
                    <a:pt x="46666" y="435448"/>
                  </a:lnTo>
                  <a:lnTo>
                    <a:pt x="22428" y="419049"/>
                  </a:lnTo>
                  <a:lnTo>
                    <a:pt x="6028" y="394810"/>
                  </a:lnTo>
                  <a:lnTo>
                    <a:pt x="0" y="365264"/>
                  </a:lnTo>
                  <a:lnTo>
                    <a:pt x="0" y="76212"/>
                  </a:lnTo>
                  <a:close/>
                </a:path>
              </a:pathLst>
            </a:custGeom>
            <a:ln w="7619">
              <a:solidFill>
                <a:srgbClr val="866CD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497" y="1435061"/>
              <a:ext cx="181451" cy="18144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96975" y="1391221"/>
            <a:ext cx="1823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866CD3"/>
                </a:solidFill>
                <a:latin typeface="Arial"/>
                <a:cs typeface="Arial"/>
              </a:rPr>
              <a:t>DATA</a:t>
            </a:r>
            <a:r>
              <a:rPr dirty="0" sz="1400" spc="-35">
                <a:solidFill>
                  <a:srgbClr val="866CD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66CD3"/>
                </a:solidFill>
                <a:latin typeface="Arial"/>
                <a:cs typeface="Arial"/>
              </a:rPr>
              <a:t>PREPARATION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1089" y="1800999"/>
            <a:ext cx="970089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2350" algn="l"/>
                <a:tab pos="6276340" algn="l"/>
              </a:tabLst>
            </a:pPr>
            <a:r>
              <a:rPr dirty="0" spc="-10"/>
              <a:t>Python-Powered</a:t>
            </a:r>
            <a:r>
              <a:rPr dirty="0"/>
              <a:t>	</a:t>
            </a:r>
            <a:r>
              <a:rPr dirty="0" spc="-20"/>
              <a:t>Data</a:t>
            </a:r>
            <a:r>
              <a:rPr dirty="0"/>
              <a:t>	</a:t>
            </a:r>
            <a:r>
              <a:rPr dirty="0" spc="-10"/>
              <a:t>Engineering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81089" y="2814373"/>
            <a:ext cx="6907530" cy="147002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6420485" algn="l"/>
                <a:tab pos="6647180" algn="l"/>
              </a:tabLst>
            </a:pPr>
            <a:r>
              <a:rPr dirty="0" u="heavy" sz="1750" spc="-25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01</a:t>
            </a:r>
            <a:r>
              <a:rPr dirty="0" u="heavy" sz="1750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	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02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23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Loading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&amp;</a:t>
            </a:r>
            <a:r>
              <a:rPr dirty="0" sz="23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Exploration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Imported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dataset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with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pandas,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analyzed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structure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statistics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8547" y="3254095"/>
            <a:ext cx="6408064" cy="3047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415847" y="3404577"/>
            <a:ext cx="568134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Missing</a:t>
            </a:r>
            <a:r>
              <a:rPr dirty="0" sz="23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Data</a:t>
            </a:r>
            <a:r>
              <a:rPr dirty="0" sz="2300" spc="-1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Handling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Imputed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37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missing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review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ratings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using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category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median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1089" y="4974539"/>
            <a:ext cx="6433820" cy="1831339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6420485" algn="l"/>
              </a:tabLst>
            </a:pPr>
            <a:r>
              <a:rPr dirty="0" u="heavy" sz="1750" spc="-25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03</a:t>
            </a:r>
            <a:r>
              <a:rPr dirty="0" u="heavy" sz="1750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Feature</a:t>
            </a:r>
            <a:r>
              <a:rPr dirty="0" sz="230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Engineering</a:t>
            </a:r>
            <a:endParaRPr sz="2300">
              <a:latin typeface="Arial"/>
              <a:cs typeface="Arial"/>
            </a:endParaRPr>
          </a:p>
          <a:p>
            <a:pPr marL="12700" marR="202565">
              <a:lnSpc>
                <a:spcPct val="135700"/>
              </a:lnSpc>
              <a:spcBef>
                <a:spcPts val="1115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Created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age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groups,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purchase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frequency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metrics,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standardized columns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5847" y="4974539"/>
            <a:ext cx="6433820" cy="146939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6420485" algn="l"/>
              </a:tabLst>
            </a:pPr>
            <a:r>
              <a:rPr dirty="0" u="heavy" sz="1750" spc="-25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04</a:t>
            </a:r>
            <a:r>
              <a:rPr dirty="0" u="heavy" sz="1750">
                <a:solidFill>
                  <a:srgbClr val="DFD5DE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	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Database</a:t>
            </a:r>
            <a:r>
              <a:rPr dirty="0" sz="2300" spc="-3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Integration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Connected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PostgreSQL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for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advanced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SQL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analysis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B0523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93789" y="2951200"/>
            <a:ext cx="1840864" cy="426720"/>
            <a:chOff x="793789" y="2951200"/>
            <a:chExt cx="1840864" cy="426720"/>
          </a:xfrm>
        </p:grpSpPr>
        <p:sp>
          <p:nvSpPr>
            <p:cNvPr id="5" name="object 5" descr=""/>
            <p:cNvSpPr/>
            <p:nvPr/>
          </p:nvSpPr>
          <p:spPr>
            <a:xfrm>
              <a:off x="793789" y="2951200"/>
              <a:ext cx="1840864" cy="426720"/>
            </a:xfrm>
            <a:custGeom>
              <a:avLst/>
              <a:gdLst/>
              <a:ahLst/>
              <a:cxnLst/>
              <a:rect l="l" t="t" r="r" b="b"/>
              <a:pathLst>
                <a:path w="1840864" h="426720">
                  <a:moveTo>
                    <a:pt x="1764499" y="0"/>
                  </a:moveTo>
                  <a:lnTo>
                    <a:pt x="76212" y="0"/>
                  </a:lnTo>
                  <a:lnTo>
                    <a:pt x="46666" y="6028"/>
                  </a:lnTo>
                  <a:lnTo>
                    <a:pt x="22427" y="22428"/>
                  </a:lnTo>
                  <a:lnTo>
                    <a:pt x="6028" y="46666"/>
                  </a:lnTo>
                  <a:lnTo>
                    <a:pt x="0" y="76212"/>
                  </a:lnTo>
                  <a:lnTo>
                    <a:pt x="0" y="350024"/>
                  </a:lnTo>
                  <a:lnTo>
                    <a:pt x="6028" y="379576"/>
                  </a:lnTo>
                  <a:lnTo>
                    <a:pt x="22427" y="403813"/>
                  </a:lnTo>
                  <a:lnTo>
                    <a:pt x="46666" y="420210"/>
                  </a:lnTo>
                  <a:lnTo>
                    <a:pt x="76212" y="426237"/>
                  </a:lnTo>
                  <a:lnTo>
                    <a:pt x="1764499" y="426237"/>
                  </a:lnTo>
                  <a:lnTo>
                    <a:pt x="1794044" y="420210"/>
                  </a:lnTo>
                  <a:lnTo>
                    <a:pt x="1818278" y="403813"/>
                  </a:lnTo>
                  <a:lnTo>
                    <a:pt x="1834672" y="379576"/>
                  </a:lnTo>
                  <a:lnTo>
                    <a:pt x="1840699" y="350024"/>
                  </a:lnTo>
                  <a:lnTo>
                    <a:pt x="1840699" y="76212"/>
                  </a:lnTo>
                  <a:lnTo>
                    <a:pt x="1834672" y="46666"/>
                  </a:lnTo>
                  <a:lnTo>
                    <a:pt x="1818278" y="22428"/>
                  </a:lnTo>
                  <a:lnTo>
                    <a:pt x="1794044" y="6028"/>
                  </a:lnTo>
                  <a:lnTo>
                    <a:pt x="1764499" y="0"/>
                  </a:lnTo>
                  <a:close/>
                </a:path>
              </a:pathLst>
            </a:custGeom>
            <a:solidFill>
              <a:srgbClr val="1C11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877" y="3073603"/>
              <a:ext cx="181451" cy="18144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189355" y="3075114"/>
            <a:ext cx="1300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FD5DE"/>
                </a:solidFill>
                <a:latin typeface="Arial"/>
                <a:cs typeface="Arial"/>
              </a:rPr>
              <a:t>SQL</a:t>
            </a:r>
            <a:r>
              <a:rPr dirty="0" sz="1400" spc="-10">
                <a:solidFill>
                  <a:srgbClr val="DFD5DE"/>
                </a:solidFill>
                <a:latin typeface="Arial"/>
                <a:cs typeface="Arial"/>
              </a:rPr>
              <a:t> 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089" y="3477272"/>
            <a:ext cx="6324600" cy="734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9840" algn="l"/>
                <a:tab pos="4048125" algn="l"/>
              </a:tabLst>
            </a:pPr>
            <a:r>
              <a:rPr dirty="0" sz="4650" spc="-25" b="1">
                <a:solidFill>
                  <a:srgbClr val="FF89AE"/>
                </a:solidFill>
                <a:latin typeface="Arial"/>
                <a:cs typeface="Arial"/>
              </a:rPr>
              <a:t>Key</a:t>
            </a:r>
            <a:r>
              <a:rPr dirty="0" sz="4650" b="1">
                <a:solidFill>
                  <a:srgbClr val="FF89AE"/>
                </a:solidFill>
                <a:latin typeface="Arial"/>
                <a:cs typeface="Arial"/>
              </a:rPr>
              <a:t>	</a:t>
            </a:r>
            <a:r>
              <a:rPr dirty="0" sz="4650" spc="-10" b="1">
                <a:solidFill>
                  <a:srgbClr val="FF89AE"/>
                </a:solidFill>
                <a:latin typeface="Arial"/>
                <a:cs typeface="Arial"/>
              </a:rPr>
              <a:t>Business</a:t>
            </a:r>
            <a:r>
              <a:rPr dirty="0" sz="4650" b="1">
                <a:solidFill>
                  <a:srgbClr val="FF89AE"/>
                </a:solidFill>
                <a:latin typeface="Arial"/>
                <a:cs typeface="Arial"/>
              </a:rPr>
              <a:t>	</a:t>
            </a:r>
            <a:r>
              <a:rPr dirty="0" sz="4650" spc="-10" b="1">
                <a:solidFill>
                  <a:srgbClr val="FF89AE"/>
                </a:solidFill>
                <a:latin typeface="Arial"/>
                <a:cs typeface="Arial"/>
              </a:rPr>
              <a:t>Insights</a:t>
            </a:r>
            <a:endParaRPr sz="46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1089" y="4535195"/>
            <a:ext cx="692721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Structured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queries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revealed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critical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patterns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across</a:t>
            </a:r>
            <a:r>
              <a:rPr dirty="0" sz="175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revenue,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customer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segments,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and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product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performance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491" y="600803"/>
            <a:ext cx="827659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1430" algn="l"/>
                <a:tab pos="5914390" algn="l"/>
              </a:tabLst>
            </a:pPr>
            <a:r>
              <a:rPr dirty="0" sz="4500" spc="-10"/>
              <a:t>Revenue</a:t>
            </a:r>
            <a:r>
              <a:rPr dirty="0" sz="4500"/>
              <a:t>	</a:t>
            </a:r>
            <a:r>
              <a:rPr dirty="0" sz="4500" spc="-10"/>
              <a:t>Distribution</a:t>
            </a:r>
            <a:r>
              <a:rPr dirty="0" sz="4500"/>
              <a:t>	</a:t>
            </a:r>
            <a:r>
              <a:rPr dirty="0" sz="4500" spc="-10"/>
              <a:t>Analysis</a:t>
            </a:r>
            <a:endParaRPr sz="4500"/>
          </a:p>
        </p:txBody>
      </p:sp>
      <p:sp>
        <p:nvSpPr>
          <p:cNvPr id="3" name="object 3" descr=""/>
          <p:cNvSpPr txBox="1"/>
          <p:nvPr/>
        </p:nvSpPr>
        <p:spPr>
          <a:xfrm>
            <a:off x="750491" y="1833714"/>
            <a:ext cx="229552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b="1">
                <a:solidFill>
                  <a:srgbClr val="FF89AE"/>
                </a:solidFill>
                <a:latin typeface="Arial"/>
                <a:cs typeface="Arial"/>
              </a:rPr>
              <a:t>Gender</a:t>
            </a:r>
            <a:r>
              <a:rPr dirty="0" sz="2250" spc="-25" b="1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FF89AE"/>
                </a:solidFill>
                <a:latin typeface="Arial"/>
                <a:cs typeface="Arial"/>
              </a:rPr>
              <a:t>Revenue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191" y="2433281"/>
            <a:ext cx="6286030" cy="352008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50491" y="6183058"/>
            <a:ext cx="5758815" cy="1254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b="1">
                <a:solidFill>
                  <a:srgbClr val="FF89AE"/>
                </a:solidFill>
                <a:latin typeface="Arial"/>
                <a:cs typeface="Arial"/>
              </a:rPr>
              <a:t>Gender</a:t>
            </a:r>
            <a:r>
              <a:rPr dirty="0" sz="2250" spc="-30" b="1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dirty="0" sz="2250" b="1">
                <a:solidFill>
                  <a:srgbClr val="FF89AE"/>
                </a:solidFill>
                <a:latin typeface="Arial"/>
                <a:cs typeface="Arial"/>
              </a:rPr>
              <a:t>Revenue</a:t>
            </a:r>
            <a:r>
              <a:rPr dirty="0" sz="2250" spc="-30" b="1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dirty="0" sz="2250" spc="-25" b="1">
                <a:solidFill>
                  <a:srgbClr val="FF89AE"/>
                </a:solidFill>
                <a:latin typeface="Arial"/>
                <a:cs typeface="Arial"/>
              </a:rPr>
              <a:t>Gap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9900"/>
              </a:lnSpc>
              <a:spcBef>
                <a:spcPts val="1675"/>
              </a:spcBef>
            </a:pP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Male</a:t>
            </a:r>
            <a:r>
              <a:rPr dirty="0" sz="170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0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generate</a:t>
            </a:r>
            <a:r>
              <a:rPr dirty="0" sz="170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2.1x</a:t>
            </a:r>
            <a:r>
              <a:rPr dirty="0" sz="170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more</a:t>
            </a:r>
            <a:r>
              <a:rPr dirty="0" sz="170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revenue</a:t>
            </a:r>
            <a:r>
              <a:rPr dirty="0" sz="170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despite</a:t>
            </a:r>
            <a:r>
              <a:rPr dirty="0" sz="1700" spc="-7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FD5DE"/>
                </a:solidFill>
                <a:latin typeface="Arial"/>
                <a:cs typeface="Arial"/>
              </a:rPr>
              <a:t>similar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average</a:t>
            </a:r>
            <a:r>
              <a:rPr dirty="0" sz="170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spend</a:t>
            </a:r>
            <a:r>
              <a:rPr dirty="0" sz="170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($59.87</a:t>
            </a:r>
            <a:r>
              <a:rPr dirty="0" sz="170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vs</a:t>
            </a:r>
            <a:r>
              <a:rPr dirty="0" sz="170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FD5DE"/>
                </a:solidFill>
                <a:latin typeface="Arial"/>
                <a:cs typeface="Arial"/>
              </a:rPr>
              <a:t>$59.49)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576108" y="1833714"/>
            <a:ext cx="304038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b="1">
                <a:solidFill>
                  <a:srgbClr val="FF89AE"/>
                </a:solidFill>
                <a:latin typeface="Arial"/>
                <a:cs typeface="Arial"/>
              </a:rPr>
              <a:t>Subscription</a:t>
            </a:r>
            <a:r>
              <a:rPr dirty="0" sz="2250" spc="-105" b="1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FF89AE"/>
                </a:solidFill>
                <a:latin typeface="Arial"/>
                <a:cs typeface="Arial"/>
              </a:rPr>
              <a:t>Revenue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8808" y="2433281"/>
            <a:ext cx="6286030" cy="352008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576108" y="6183058"/>
            <a:ext cx="5495290" cy="1254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b="1">
                <a:solidFill>
                  <a:srgbClr val="FF89AE"/>
                </a:solidFill>
                <a:latin typeface="Arial"/>
                <a:cs typeface="Arial"/>
              </a:rPr>
              <a:t>Subscription</a:t>
            </a:r>
            <a:r>
              <a:rPr dirty="0" sz="2250" spc="-105" b="1">
                <a:solidFill>
                  <a:srgbClr val="FF89AE"/>
                </a:solidFill>
                <a:latin typeface="Arial"/>
                <a:cs typeface="Arial"/>
              </a:rPr>
              <a:t> </a:t>
            </a:r>
            <a:r>
              <a:rPr dirty="0" sz="2250" spc="-10" b="1">
                <a:solidFill>
                  <a:srgbClr val="FF89AE"/>
                </a:solidFill>
                <a:latin typeface="Arial"/>
                <a:cs typeface="Arial"/>
              </a:rPr>
              <a:t>Paradox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ct val="129900"/>
              </a:lnSpc>
              <a:spcBef>
                <a:spcPts val="1675"/>
              </a:spcBef>
            </a:pPr>
            <a:r>
              <a:rPr dirty="0" sz="1700" spc="-10">
                <a:solidFill>
                  <a:srgbClr val="DFD5DE"/>
                </a:solidFill>
                <a:latin typeface="Arial"/>
                <a:cs typeface="Arial"/>
              </a:rPr>
              <a:t>Non-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subscribers</a:t>
            </a:r>
            <a:r>
              <a:rPr dirty="0" sz="17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drive</a:t>
            </a:r>
            <a:r>
              <a:rPr dirty="0" sz="17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73%</a:t>
            </a:r>
            <a:r>
              <a:rPr dirty="0" sz="170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of</a:t>
            </a:r>
            <a:r>
              <a:rPr dirty="0" sz="17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total</a:t>
            </a:r>
            <a:r>
              <a:rPr dirty="0" sz="17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revenue</a:t>
            </a:r>
            <a:r>
              <a:rPr dirty="0" sz="1700" spc="-5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but</a:t>
            </a:r>
            <a:r>
              <a:rPr dirty="0" sz="170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FD5DE"/>
                </a:solidFill>
                <a:latin typeface="Arial"/>
                <a:cs typeface="Arial"/>
              </a:rPr>
              <a:t>represent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untapped</a:t>
            </a:r>
            <a:r>
              <a:rPr dirty="0" sz="1700" spc="-1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DFD5DE"/>
                </a:solidFill>
                <a:latin typeface="Arial"/>
                <a:cs typeface="Arial"/>
              </a:rPr>
              <a:t>retention</a:t>
            </a:r>
            <a:r>
              <a:rPr dirty="0" sz="1700" spc="-10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DFD5DE"/>
                </a:solidFill>
                <a:latin typeface="Arial"/>
                <a:cs typeface="Arial"/>
              </a:rPr>
              <a:t>opportunity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089" y="1632762"/>
            <a:ext cx="717423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2480" algn="l"/>
              </a:tabLst>
            </a:pPr>
            <a:r>
              <a:rPr dirty="0" spc="-10"/>
              <a:t>Top-Performing</a:t>
            </a:r>
            <a:r>
              <a:rPr dirty="0"/>
              <a:t>	</a:t>
            </a:r>
            <a:r>
              <a:rPr dirty="0" spc="-10"/>
              <a:t>Products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821546"/>
            <a:ext cx="1767839" cy="17678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1089" y="4871783"/>
            <a:ext cx="14954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Gloves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3.86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avg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rating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1089" y="5957874"/>
            <a:ext cx="29254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Highest</a:t>
            </a:r>
            <a:r>
              <a:rPr dirty="0" sz="1750" spc="-9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customer</a:t>
            </a:r>
            <a:r>
              <a:rPr dirty="0" sz="1750" spc="-9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satisfaction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5277" y="2821546"/>
            <a:ext cx="1767839" cy="176784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112577" y="4871783"/>
            <a:ext cx="14954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Sandals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3.84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avg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rating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12577" y="5957874"/>
            <a:ext cx="265620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Strong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seasonal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performer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6881" y="2821546"/>
            <a:ext cx="1767840" cy="176784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444181" y="4871783"/>
            <a:ext cx="14954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Boots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3.82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avg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rating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44181" y="5957874"/>
            <a:ext cx="287591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Consistent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quality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perception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88497" y="2821546"/>
            <a:ext cx="1767840" cy="17678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0775797" y="4871783"/>
            <a:ext cx="14954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" b="1">
                <a:solidFill>
                  <a:srgbClr val="DFD5DE"/>
                </a:solidFill>
                <a:latin typeface="Arial"/>
                <a:cs typeface="Arial"/>
              </a:rPr>
              <a:t>Hat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3.80</a:t>
            </a:r>
            <a:r>
              <a:rPr dirty="0" sz="175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avg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rating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775797" y="5957874"/>
            <a:ext cx="263144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50%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discount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dependency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3789" y="690801"/>
            <a:ext cx="2364740" cy="441959"/>
          </a:xfrm>
          <a:custGeom>
            <a:avLst/>
            <a:gdLst/>
            <a:ahLst/>
            <a:cxnLst/>
            <a:rect l="l" t="t" r="r" b="b"/>
            <a:pathLst>
              <a:path w="2364740" h="441959">
                <a:moveTo>
                  <a:pt x="0" y="76212"/>
                </a:moveTo>
                <a:lnTo>
                  <a:pt x="6028" y="46666"/>
                </a:lnTo>
                <a:lnTo>
                  <a:pt x="22428" y="22428"/>
                </a:lnTo>
                <a:lnTo>
                  <a:pt x="46666" y="6028"/>
                </a:lnTo>
                <a:lnTo>
                  <a:pt x="76213" y="0"/>
                </a:lnTo>
                <a:lnTo>
                  <a:pt x="2288362" y="0"/>
                </a:lnTo>
                <a:lnTo>
                  <a:pt x="2317913" y="6028"/>
                </a:lnTo>
                <a:lnTo>
                  <a:pt x="2342151" y="22428"/>
                </a:lnTo>
                <a:lnTo>
                  <a:pt x="2358547" y="46666"/>
                </a:lnTo>
                <a:lnTo>
                  <a:pt x="2364574" y="76212"/>
                </a:lnTo>
                <a:lnTo>
                  <a:pt x="2364574" y="365264"/>
                </a:lnTo>
                <a:lnTo>
                  <a:pt x="2358547" y="394810"/>
                </a:lnTo>
                <a:lnTo>
                  <a:pt x="2342151" y="419049"/>
                </a:lnTo>
                <a:lnTo>
                  <a:pt x="2317913" y="435448"/>
                </a:lnTo>
                <a:lnTo>
                  <a:pt x="2288362" y="441477"/>
                </a:lnTo>
                <a:lnTo>
                  <a:pt x="76213" y="441477"/>
                </a:lnTo>
                <a:lnTo>
                  <a:pt x="46666" y="435448"/>
                </a:lnTo>
                <a:lnTo>
                  <a:pt x="22428" y="419049"/>
                </a:lnTo>
                <a:lnTo>
                  <a:pt x="6028" y="394810"/>
                </a:lnTo>
                <a:lnTo>
                  <a:pt x="0" y="365264"/>
                </a:lnTo>
                <a:lnTo>
                  <a:pt x="0" y="76212"/>
                </a:lnTo>
                <a:close/>
              </a:path>
            </a:pathLst>
          </a:custGeom>
          <a:ln w="7619">
            <a:solidFill>
              <a:srgbClr val="866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24797" y="822335"/>
            <a:ext cx="20891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866CD3"/>
                </a:solidFill>
                <a:latin typeface="Arial"/>
                <a:cs typeface="Arial"/>
              </a:rPr>
              <a:t>CUSTOMER</a:t>
            </a:r>
            <a:r>
              <a:rPr dirty="0" sz="1400" spc="-55">
                <a:solidFill>
                  <a:srgbClr val="866CD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66CD3"/>
                </a:solidFill>
                <a:latin typeface="Arial"/>
                <a:cs typeface="Arial"/>
              </a:rPr>
              <a:t>SEGMENTS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089" y="1232115"/>
            <a:ext cx="556704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2820" algn="l"/>
              </a:tabLst>
            </a:pPr>
            <a:r>
              <a:rPr dirty="0" spc="-10"/>
              <a:t>Loyalty</a:t>
            </a:r>
            <a:r>
              <a:rPr dirty="0"/>
              <a:t>	</a:t>
            </a:r>
            <a:r>
              <a:rPr dirty="0" spc="-10"/>
              <a:t>Distribution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789" y="2562580"/>
            <a:ext cx="8284133" cy="3791191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555"/>
              </a:spcBef>
            </a:pPr>
          </a:p>
          <a:p>
            <a:pPr marL="6068060">
              <a:lnSpc>
                <a:spcPct val="100000"/>
              </a:lnSpc>
              <a:spcBef>
                <a:spcPts val="5"/>
              </a:spcBef>
            </a:pPr>
            <a:r>
              <a:rPr dirty="0" spc="-25"/>
              <a:t>New</a:t>
            </a:r>
          </a:p>
          <a:p>
            <a:pPr marL="6068060">
              <a:lnSpc>
                <a:spcPct val="100000"/>
              </a:lnSpc>
              <a:spcBef>
                <a:spcPts val="750"/>
              </a:spcBef>
            </a:pPr>
            <a:r>
              <a:rPr dirty="0" sz="1050" b="0">
                <a:latin typeface="Arial"/>
                <a:cs typeface="Arial"/>
              </a:rPr>
              <a:t>83</a:t>
            </a:r>
            <a:r>
              <a:rPr dirty="0" sz="1050" spc="-15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customers</a:t>
            </a:r>
            <a:r>
              <a:rPr dirty="0" sz="1050" spc="-15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—</a:t>
            </a:r>
            <a:r>
              <a:rPr dirty="0" sz="1050" spc="-15" b="0">
                <a:latin typeface="Arial"/>
                <a:cs typeface="Arial"/>
              </a:rPr>
              <a:t> </a:t>
            </a:r>
            <a:r>
              <a:rPr dirty="0" sz="1050" spc="-10" b="0">
                <a:latin typeface="Arial"/>
                <a:cs typeface="Arial"/>
              </a:rPr>
              <a:t>acquisition</a:t>
            </a:r>
            <a:r>
              <a:rPr dirty="0" sz="1050" spc="-15" b="0">
                <a:latin typeface="Arial"/>
                <a:cs typeface="Arial"/>
              </a:rPr>
              <a:t> </a:t>
            </a:r>
            <a:r>
              <a:rPr dirty="0" sz="1050" spc="-25" b="0">
                <a:latin typeface="Arial"/>
                <a:cs typeface="Arial"/>
              </a:rPr>
              <a:t>gap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50">
              <a:latin typeface="Arial"/>
              <a:cs typeface="Arial"/>
            </a:endParaRPr>
          </a:p>
          <a:p>
            <a:pPr marL="1213485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Returning</a:t>
            </a:r>
          </a:p>
          <a:p>
            <a:pPr algn="r" marR="6223635">
              <a:lnSpc>
                <a:spcPct val="100000"/>
              </a:lnSpc>
              <a:spcBef>
                <a:spcPts val="750"/>
              </a:spcBef>
            </a:pPr>
            <a:r>
              <a:rPr dirty="0" sz="1050" b="0">
                <a:latin typeface="Arial"/>
                <a:cs typeface="Arial"/>
              </a:rPr>
              <a:t>701</a:t>
            </a:r>
            <a:r>
              <a:rPr dirty="0" sz="1050" spc="-30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customers</a:t>
            </a:r>
            <a:r>
              <a:rPr dirty="0" sz="1050" spc="-25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—</a:t>
            </a:r>
            <a:r>
              <a:rPr dirty="0" sz="1050" spc="-25" b="0">
                <a:latin typeface="Arial"/>
                <a:cs typeface="Arial"/>
              </a:rPr>
              <a:t> </a:t>
            </a:r>
            <a:r>
              <a:rPr dirty="0" sz="1050" spc="-10" b="0">
                <a:latin typeface="Arial"/>
                <a:cs typeface="Arial"/>
              </a:rPr>
              <a:t>repeat</a:t>
            </a:r>
            <a:endParaRPr sz="1050">
              <a:latin typeface="Arial"/>
              <a:cs typeface="Arial"/>
            </a:endParaRPr>
          </a:p>
          <a:p>
            <a:pPr algn="r" marR="6223000">
              <a:lnSpc>
                <a:spcPct val="100000"/>
              </a:lnSpc>
              <a:spcBef>
                <a:spcPts val="90"/>
              </a:spcBef>
            </a:pPr>
            <a:r>
              <a:rPr dirty="0" sz="1050" spc="-10" b="0">
                <a:latin typeface="Arial"/>
                <a:cs typeface="Arial"/>
              </a:rPr>
              <a:t>buyers</a:t>
            </a:r>
            <a:endParaRPr sz="1050">
              <a:latin typeface="Arial"/>
              <a:cs typeface="Arial"/>
            </a:endParaRPr>
          </a:p>
          <a:p>
            <a:pPr marL="6068060">
              <a:lnSpc>
                <a:spcPct val="100000"/>
              </a:lnSpc>
              <a:spcBef>
                <a:spcPts val="25"/>
              </a:spcBef>
            </a:pPr>
            <a:r>
              <a:rPr dirty="0" spc="-10"/>
              <a:t>Loyal</a:t>
            </a:r>
          </a:p>
          <a:p>
            <a:pPr marL="6068060">
              <a:lnSpc>
                <a:spcPct val="100000"/>
              </a:lnSpc>
              <a:spcBef>
                <a:spcPts val="755"/>
              </a:spcBef>
            </a:pPr>
            <a:r>
              <a:rPr dirty="0" sz="1050" b="0">
                <a:latin typeface="Arial"/>
                <a:cs typeface="Arial"/>
              </a:rPr>
              <a:t>3,116</a:t>
            </a:r>
            <a:r>
              <a:rPr dirty="0" sz="1050" spc="-35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customers</a:t>
            </a:r>
            <a:r>
              <a:rPr dirty="0" sz="1050" spc="-30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—</a:t>
            </a:r>
            <a:r>
              <a:rPr dirty="0" sz="1050" spc="-30" b="0">
                <a:latin typeface="Arial"/>
                <a:cs typeface="Arial"/>
              </a:rPr>
              <a:t> </a:t>
            </a:r>
            <a:r>
              <a:rPr dirty="0" sz="1050" b="0">
                <a:latin typeface="Arial"/>
                <a:cs typeface="Arial"/>
              </a:rPr>
              <a:t>80%</a:t>
            </a:r>
            <a:r>
              <a:rPr dirty="0" sz="1050" spc="-35" b="0">
                <a:latin typeface="Arial"/>
                <a:cs typeface="Arial"/>
              </a:rPr>
              <a:t> </a:t>
            </a:r>
            <a:r>
              <a:rPr dirty="0" sz="1050" spc="-10" b="0">
                <a:latin typeface="Arial"/>
                <a:cs typeface="Arial"/>
              </a:rPr>
              <a:t>retention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1089" y="6591515"/>
            <a:ext cx="818451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80%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of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are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classified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as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loyal,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indicating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strong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retention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but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limited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new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acquisition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475584" y="2307424"/>
            <a:ext cx="4531995" cy="5231765"/>
          </a:xfrm>
          <a:custGeom>
            <a:avLst/>
            <a:gdLst/>
            <a:ahLst/>
            <a:cxnLst/>
            <a:rect l="l" t="t" r="r" b="b"/>
            <a:pathLst>
              <a:path w="4531994" h="5231765">
                <a:moveTo>
                  <a:pt x="4368546" y="0"/>
                </a:moveTo>
                <a:lnTo>
                  <a:pt x="163328" y="0"/>
                </a:lnTo>
                <a:lnTo>
                  <a:pt x="120119" y="5875"/>
                </a:lnTo>
                <a:lnTo>
                  <a:pt x="81162" y="22432"/>
                </a:lnTo>
                <a:lnTo>
                  <a:pt x="48064" y="48063"/>
                </a:lnTo>
                <a:lnTo>
                  <a:pt x="22433" y="81161"/>
                </a:lnTo>
                <a:lnTo>
                  <a:pt x="5876" y="120120"/>
                </a:lnTo>
                <a:lnTo>
                  <a:pt x="0" y="163334"/>
                </a:lnTo>
                <a:lnTo>
                  <a:pt x="0" y="5068036"/>
                </a:lnTo>
                <a:lnTo>
                  <a:pt x="5876" y="5111246"/>
                </a:lnTo>
                <a:lnTo>
                  <a:pt x="22433" y="5150204"/>
                </a:lnTo>
                <a:lnTo>
                  <a:pt x="48064" y="5183303"/>
                </a:lnTo>
                <a:lnTo>
                  <a:pt x="81162" y="5208936"/>
                </a:lnTo>
                <a:lnTo>
                  <a:pt x="120119" y="5225494"/>
                </a:lnTo>
                <a:lnTo>
                  <a:pt x="163328" y="5231371"/>
                </a:lnTo>
                <a:lnTo>
                  <a:pt x="4368546" y="5231371"/>
                </a:lnTo>
                <a:lnTo>
                  <a:pt x="4411755" y="5225494"/>
                </a:lnTo>
                <a:lnTo>
                  <a:pt x="4450713" y="5208936"/>
                </a:lnTo>
                <a:lnTo>
                  <a:pt x="4483812" y="5183303"/>
                </a:lnTo>
                <a:lnTo>
                  <a:pt x="4509445" y="5150204"/>
                </a:lnTo>
                <a:lnTo>
                  <a:pt x="4526003" y="5111246"/>
                </a:lnTo>
                <a:lnTo>
                  <a:pt x="4531880" y="5068036"/>
                </a:lnTo>
                <a:lnTo>
                  <a:pt x="4531880" y="163334"/>
                </a:lnTo>
                <a:lnTo>
                  <a:pt x="4526003" y="120120"/>
                </a:lnTo>
                <a:lnTo>
                  <a:pt x="4509445" y="81161"/>
                </a:lnTo>
                <a:lnTo>
                  <a:pt x="4483812" y="48063"/>
                </a:lnTo>
                <a:lnTo>
                  <a:pt x="4450713" y="22432"/>
                </a:lnTo>
                <a:lnTo>
                  <a:pt x="4411755" y="5875"/>
                </a:lnTo>
                <a:lnTo>
                  <a:pt x="4368546" y="0"/>
                </a:lnTo>
                <a:close/>
              </a:path>
            </a:pathLst>
          </a:custGeom>
          <a:solidFill>
            <a:srgbClr val="866CD3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689706" y="3624592"/>
            <a:ext cx="302641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2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Opportunity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689706" y="4207179"/>
            <a:ext cx="382841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Only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83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new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customers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suggests acquisition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channels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need</a:t>
            </a:r>
            <a:r>
              <a:rPr dirty="0" sz="1750" spc="-5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optimization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689706" y="5499951"/>
            <a:ext cx="3680460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latin typeface="Arial"/>
                <a:cs typeface="Arial"/>
              </a:rPr>
              <a:t>Returning</a:t>
            </a:r>
            <a:r>
              <a:rPr dirty="0" sz="1750" spc="-8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segment</a:t>
            </a:r>
            <a:r>
              <a:rPr dirty="0" sz="1750" spc="-8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(701)</a:t>
            </a:r>
            <a:r>
              <a:rPr dirty="0" sz="1750" spc="-8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represents conversion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opportunity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to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loyal</a:t>
            </a:r>
            <a:r>
              <a:rPr dirty="0" sz="1750" spc="-5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status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089" y="2242604"/>
            <a:ext cx="8519795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1925" algn="l"/>
                <a:tab pos="3292475" algn="l"/>
                <a:tab pos="5981700" algn="l"/>
              </a:tabLst>
            </a:pPr>
            <a:r>
              <a:rPr dirty="0" spc="-10"/>
              <a:t>Shipping</a:t>
            </a:r>
            <a:r>
              <a:rPr dirty="0"/>
              <a:t>	</a:t>
            </a:r>
            <a:r>
              <a:rPr dirty="0" spc="-50"/>
              <a:t>&amp;</a:t>
            </a:r>
            <a:r>
              <a:rPr dirty="0"/>
              <a:t>	</a:t>
            </a:r>
            <a:r>
              <a:rPr dirty="0" spc="-10"/>
              <a:t>Discount</a:t>
            </a:r>
            <a:r>
              <a:rPr dirty="0"/>
              <a:t>	</a:t>
            </a:r>
            <a:r>
              <a:rPr dirty="0" spc="-10"/>
              <a:t>Behavior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89979" y="3427565"/>
            <a:ext cx="4204335" cy="2572385"/>
            <a:chOff x="789979" y="3427565"/>
            <a:chExt cx="4204335" cy="2572385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4101084" y="0"/>
                  </a:moveTo>
                  <a:lnTo>
                    <a:pt x="95279" y="0"/>
                  </a:lnTo>
                  <a:lnTo>
                    <a:pt x="58341" y="7537"/>
                  </a:lnTo>
                  <a:lnTo>
                    <a:pt x="28038" y="28040"/>
                  </a:lnTo>
                  <a:lnTo>
                    <a:pt x="7537" y="58341"/>
                  </a:lnTo>
                  <a:lnTo>
                    <a:pt x="0" y="95275"/>
                  </a:lnTo>
                  <a:lnTo>
                    <a:pt x="0" y="2469438"/>
                  </a:lnTo>
                  <a:lnTo>
                    <a:pt x="7537" y="2506380"/>
                  </a:lnTo>
                  <a:lnTo>
                    <a:pt x="28038" y="2536685"/>
                  </a:lnTo>
                  <a:lnTo>
                    <a:pt x="58341" y="2557189"/>
                  </a:lnTo>
                  <a:lnTo>
                    <a:pt x="95279" y="2564726"/>
                  </a:lnTo>
                  <a:lnTo>
                    <a:pt x="4101084" y="2564726"/>
                  </a:lnTo>
                  <a:lnTo>
                    <a:pt x="4138018" y="2557189"/>
                  </a:lnTo>
                  <a:lnTo>
                    <a:pt x="4168319" y="2536685"/>
                  </a:lnTo>
                  <a:lnTo>
                    <a:pt x="4188821" y="2506380"/>
                  </a:lnTo>
                  <a:lnTo>
                    <a:pt x="4196359" y="2469438"/>
                  </a:lnTo>
                  <a:lnTo>
                    <a:pt x="4196359" y="95275"/>
                  </a:lnTo>
                  <a:lnTo>
                    <a:pt x="4188821" y="58341"/>
                  </a:lnTo>
                  <a:lnTo>
                    <a:pt x="4168319" y="28040"/>
                  </a:lnTo>
                  <a:lnTo>
                    <a:pt x="4138018" y="7537"/>
                  </a:lnTo>
                  <a:lnTo>
                    <a:pt x="410108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3789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0" y="95275"/>
                  </a:moveTo>
                  <a:lnTo>
                    <a:pt x="7537" y="58341"/>
                  </a:lnTo>
                  <a:lnTo>
                    <a:pt x="28038" y="28040"/>
                  </a:lnTo>
                  <a:lnTo>
                    <a:pt x="58341" y="7537"/>
                  </a:lnTo>
                  <a:lnTo>
                    <a:pt x="95279" y="0"/>
                  </a:lnTo>
                  <a:lnTo>
                    <a:pt x="4101084" y="0"/>
                  </a:lnTo>
                  <a:lnTo>
                    <a:pt x="4138018" y="7537"/>
                  </a:lnTo>
                  <a:lnTo>
                    <a:pt x="4168319" y="28040"/>
                  </a:lnTo>
                  <a:lnTo>
                    <a:pt x="4188821" y="58341"/>
                  </a:lnTo>
                  <a:lnTo>
                    <a:pt x="4196359" y="95275"/>
                  </a:lnTo>
                  <a:lnTo>
                    <a:pt x="4196359" y="2469438"/>
                  </a:lnTo>
                  <a:lnTo>
                    <a:pt x="4188821" y="2506380"/>
                  </a:lnTo>
                  <a:lnTo>
                    <a:pt x="4168319" y="2536685"/>
                  </a:lnTo>
                  <a:lnTo>
                    <a:pt x="4138018" y="2557189"/>
                  </a:lnTo>
                  <a:lnTo>
                    <a:pt x="4101084" y="2564726"/>
                  </a:lnTo>
                  <a:lnTo>
                    <a:pt x="95279" y="2564726"/>
                  </a:lnTo>
                  <a:lnTo>
                    <a:pt x="58341" y="2557189"/>
                  </a:lnTo>
                  <a:lnTo>
                    <a:pt x="28038" y="2536685"/>
                  </a:lnTo>
                  <a:lnTo>
                    <a:pt x="7537" y="2506380"/>
                  </a:lnTo>
                  <a:lnTo>
                    <a:pt x="0" y="2469438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15523" y="3664724"/>
            <a:ext cx="3822700" cy="124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Express</a:t>
            </a:r>
            <a:r>
              <a:rPr dirty="0" sz="2300" spc="-3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Shipping</a:t>
            </a:r>
            <a:r>
              <a:rPr dirty="0" sz="2300" spc="-2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Premium</a:t>
            </a:r>
            <a:endParaRPr sz="2300">
              <a:latin typeface="Arial"/>
              <a:cs typeface="Arial"/>
            </a:endParaRPr>
          </a:p>
          <a:p>
            <a:pPr marL="12700" marR="702310">
              <a:lnSpc>
                <a:spcPct val="135700"/>
              </a:lnSpc>
              <a:spcBef>
                <a:spcPts val="111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$60.48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avg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purchase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vs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$58.46 standard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5523" y="5018468"/>
            <a:ext cx="3630929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 spc="-20">
                <a:solidFill>
                  <a:srgbClr val="DFD5DE"/>
                </a:solidFill>
                <a:latin typeface="Arial"/>
                <a:cs typeface="Arial"/>
              </a:rPr>
              <a:t>Higher-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value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50" spc="-5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prefer</a:t>
            </a:r>
            <a:r>
              <a:rPr dirty="0" sz="1750" spc="-6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faster delivery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213146" y="3427565"/>
            <a:ext cx="4204335" cy="2572385"/>
            <a:chOff x="5213146" y="3427565"/>
            <a:chExt cx="4204335" cy="2572385"/>
          </a:xfrm>
        </p:grpSpPr>
        <p:sp>
          <p:nvSpPr>
            <p:cNvPr id="9" name="object 9" descr=""/>
            <p:cNvSpPr/>
            <p:nvPr/>
          </p:nvSpPr>
          <p:spPr>
            <a:xfrm>
              <a:off x="5216956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4101084" y="0"/>
                  </a:moveTo>
                  <a:lnTo>
                    <a:pt x="95279" y="0"/>
                  </a:lnTo>
                  <a:lnTo>
                    <a:pt x="58341" y="7537"/>
                  </a:lnTo>
                  <a:lnTo>
                    <a:pt x="28038" y="28040"/>
                  </a:lnTo>
                  <a:lnTo>
                    <a:pt x="7537" y="58341"/>
                  </a:lnTo>
                  <a:lnTo>
                    <a:pt x="0" y="95275"/>
                  </a:lnTo>
                  <a:lnTo>
                    <a:pt x="0" y="2469438"/>
                  </a:lnTo>
                  <a:lnTo>
                    <a:pt x="7537" y="2506380"/>
                  </a:lnTo>
                  <a:lnTo>
                    <a:pt x="28038" y="2536685"/>
                  </a:lnTo>
                  <a:lnTo>
                    <a:pt x="58341" y="2557189"/>
                  </a:lnTo>
                  <a:lnTo>
                    <a:pt x="95279" y="2564726"/>
                  </a:lnTo>
                  <a:lnTo>
                    <a:pt x="4101084" y="2564726"/>
                  </a:lnTo>
                  <a:lnTo>
                    <a:pt x="4138018" y="2557189"/>
                  </a:lnTo>
                  <a:lnTo>
                    <a:pt x="4168319" y="2536685"/>
                  </a:lnTo>
                  <a:lnTo>
                    <a:pt x="4188821" y="2506380"/>
                  </a:lnTo>
                  <a:lnTo>
                    <a:pt x="4196359" y="2469438"/>
                  </a:lnTo>
                  <a:lnTo>
                    <a:pt x="4196359" y="95275"/>
                  </a:lnTo>
                  <a:lnTo>
                    <a:pt x="4188821" y="58341"/>
                  </a:lnTo>
                  <a:lnTo>
                    <a:pt x="4168319" y="28040"/>
                  </a:lnTo>
                  <a:lnTo>
                    <a:pt x="4138018" y="7537"/>
                  </a:lnTo>
                  <a:lnTo>
                    <a:pt x="410108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216956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0" y="95275"/>
                  </a:moveTo>
                  <a:lnTo>
                    <a:pt x="7537" y="58341"/>
                  </a:lnTo>
                  <a:lnTo>
                    <a:pt x="28038" y="28040"/>
                  </a:lnTo>
                  <a:lnTo>
                    <a:pt x="58341" y="7537"/>
                  </a:lnTo>
                  <a:lnTo>
                    <a:pt x="95279" y="0"/>
                  </a:lnTo>
                  <a:lnTo>
                    <a:pt x="4101084" y="0"/>
                  </a:lnTo>
                  <a:lnTo>
                    <a:pt x="4138018" y="7537"/>
                  </a:lnTo>
                  <a:lnTo>
                    <a:pt x="4168319" y="28040"/>
                  </a:lnTo>
                  <a:lnTo>
                    <a:pt x="4188821" y="58341"/>
                  </a:lnTo>
                  <a:lnTo>
                    <a:pt x="4196359" y="95275"/>
                  </a:lnTo>
                  <a:lnTo>
                    <a:pt x="4196359" y="2469438"/>
                  </a:lnTo>
                  <a:lnTo>
                    <a:pt x="4188821" y="2506380"/>
                  </a:lnTo>
                  <a:lnTo>
                    <a:pt x="4168319" y="2536685"/>
                  </a:lnTo>
                  <a:lnTo>
                    <a:pt x="4138018" y="2557189"/>
                  </a:lnTo>
                  <a:lnTo>
                    <a:pt x="4101084" y="2564726"/>
                  </a:lnTo>
                  <a:lnTo>
                    <a:pt x="95279" y="2564726"/>
                  </a:lnTo>
                  <a:lnTo>
                    <a:pt x="58341" y="2557189"/>
                  </a:lnTo>
                  <a:lnTo>
                    <a:pt x="28038" y="2536685"/>
                  </a:lnTo>
                  <a:lnTo>
                    <a:pt x="7537" y="2506380"/>
                  </a:lnTo>
                  <a:lnTo>
                    <a:pt x="0" y="2469438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438698" y="3664724"/>
            <a:ext cx="3595370" cy="124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Smart</a:t>
            </a:r>
            <a:r>
              <a:rPr dirty="0" sz="2300" spc="-4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Discount</a:t>
            </a:r>
            <a:r>
              <a:rPr dirty="0" sz="23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Spenders</a:t>
            </a:r>
            <a:endParaRPr sz="2300">
              <a:latin typeface="Arial"/>
              <a:cs typeface="Arial"/>
            </a:endParaRPr>
          </a:p>
          <a:p>
            <a:pPr marL="12700" marR="104775">
              <a:lnSpc>
                <a:spcPct val="135700"/>
              </a:lnSpc>
              <a:spcBef>
                <a:spcPts val="1110"/>
              </a:spcBef>
            </a:pP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839</a:t>
            </a:r>
            <a:r>
              <a:rPr dirty="0" sz="1750" spc="-7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DFD5DE"/>
                </a:solidFill>
                <a:latin typeface="Arial"/>
                <a:cs typeface="Arial"/>
              </a:rPr>
              <a:t>customers</a:t>
            </a:r>
            <a:r>
              <a:rPr dirty="0" sz="1750" spc="-6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used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discounts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but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spent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above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average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38698" y="5018468"/>
            <a:ext cx="354139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Discounts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attract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quality</a:t>
            </a:r>
            <a:r>
              <a:rPr dirty="0" sz="1750" spc="-8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buyers,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DFD5DE"/>
                </a:solidFill>
                <a:latin typeface="Arial"/>
                <a:cs typeface="Arial"/>
              </a:rPr>
              <a:t>not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just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bargain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hunters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636328" y="3427565"/>
            <a:ext cx="4204335" cy="2572385"/>
            <a:chOff x="9636328" y="3427565"/>
            <a:chExt cx="4204335" cy="2572385"/>
          </a:xfrm>
        </p:grpSpPr>
        <p:sp>
          <p:nvSpPr>
            <p:cNvPr id="14" name="object 14" descr=""/>
            <p:cNvSpPr/>
            <p:nvPr/>
          </p:nvSpPr>
          <p:spPr>
            <a:xfrm>
              <a:off x="9640137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4101084" y="0"/>
                  </a:moveTo>
                  <a:lnTo>
                    <a:pt x="95279" y="0"/>
                  </a:lnTo>
                  <a:lnTo>
                    <a:pt x="58341" y="7537"/>
                  </a:lnTo>
                  <a:lnTo>
                    <a:pt x="28038" y="28040"/>
                  </a:lnTo>
                  <a:lnTo>
                    <a:pt x="7537" y="58341"/>
                  </a:lnTo>
                  <a:lnTo>
                    <a:pt x="0" y="95275"/>
                  </a:lnTo>
                  <a:lnTo>
                    <a:pt x="0" y="2469438"/>
                  </a:lnTo>
                  <a:lnTo>
                    <a:pt x="7537" y="2506380"/>
                  </a:lnTo>
                  <a:lnTo>
                    <a:pt x="28038" y="2536685"/>
                  </a:lnTo>
                  <a:lnTo>
                    <a:pt x="58341" y="2557189"/>
                  </a:lnTo>
                  <a:lnTo>
                    <a:pt x="95279" y="2564726"/>
                  </a:lnTo>
                  <a:lnTo>
                    <a:pt x="4101084" y="2564726"/>
                  </a:lnTo>
                  <a:lnTo>
                    <a:pt x="4138018" y="2557189"/>
                  </a:lnTo>
                  <a:lnTo>
                    <a:pt x="4168319" y="2536685"/>
                  </a:lnTo>
                  <a:lnTo>
                    <a:pt x="4188821" y="2506380"/>
                  </a:lnTo>
                  <a:lnTo>
                    <a:pt x="4196359" y="2469438"/>
                  </a:lnTo>
                  <a:lnTo>
                    <a:pt x="4196359" y="95275"/>
                  </a:lnTo>
                  <a:lnTo>
                    <a:pt x="4188821" y="58341"/>
                  </a:lnTo>
                  <a:lnTo>
                    <a:pt x="4168319" y="28040"/>
                  </a:lnTo>
                  <a:lnTo>
                    <a:pt x="4138018" y="7537"/>
                  </a:lnTo>
                  <a:lnTo>
                    <a:pt x="4101084" y="0"/>
                  </a:lnTo>
                  <a:close/>
                </a:path>
              </a:pathLst>
            </a:custGeom>
            <a:solidFill>
              <a:srgbClr val="2E1D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640137" y="3431375"/>
              <a:ext cx="4196715" cy="2564765"/>
            </a:xfrm>
            <a:custGeom>
              <a:avLst/>
              <a:gdLst/>
              <a:ahLst/>
              <a:cxnLst/>
              <a:rect l="l" t="t" r="r" b="b"/>
              <a:pathLst>
                <a:path w="4196715" h="2564765">
                  <a:moveTo>
                    <a:pt x="0" y="95275"/>
                  </a:moveTo>
                  <a:lnTo>
                    <a:pt x="7537" y="58341"/>
                  </a:lnTo>
                  <a:lnTo>
                    <a:pt x="28038" y="28040"/>
                  </a:lnTo>
                  <a:lnTo>
                    <a:pt x="58341" y="7537"/>
                  </a:lnTo>
                  <a:lnTo>
                    <a:pt x="95279" y="0"/>
                  </a:lnTo>
                  <a:lnTo>
                    <a:pt x="4101084" y="0"/>
                  </a:lnTo>
                  <a:lnTo>
                    <a:pt x="4138018" y="7537"/>
                  </a:lnTo>
                  <a:lnTo>
                    <a:pt x="4168319" y="28040"/>
                  </a:lnTo>
                  <a:lnTo>
                    <a:pt x="4188821" y="58341"/>
                  </a:lnTo>
                  <a:lnTo>
                    <a:pt x="4196359" y="95275"/>
                  </a:lnTo>
                  <a:lnTo>
                    <a:pt x="4196359" y="2469438"/>
                  </a:lnTo>
                  <a:lnTo>
                    <a:pt x="4188821" y="2506380"/>
                  </a:lnTo>
                  <a:lnTo>
                    <a:pt x="4168319" y="2536685"/>
                  </a:lnTo>
                  <a:lnTo>
                    <a:pt x="4138018" y="2557189"/>
                  </a:lnTo>
                  <a:lnTo>
                    <a:pt x="4101084" y="2564726"/>
                  </a:lnTo>
                  <a:lnTo>
                    <a:pt x="95279" y="2564726"/>
                  </a:lnTo>
                  <a:lnTo>
                    <a:pt x="58341" y="2557189"/>
                  </a:lnTo>
                  <a:lnTo>
                    <a:pt x="28038" y="2536685"/>
                  </a:lnTo>
                  <a:lnTo>
                    <a:pt x="7537" y="2506380"/>
                  </a:lnTo>
                  <a:lnTo>
                    <a:pt x="0" y="2469438"/>
                  </a:lnTo>
                  <a:lnTo>
                    <a:pt x="0" y="95275"/>
                  </a:lnTo>
                  <a:close/>
                </a:path>
              </a:pathLst>
            </a:custGeom>
            <a:ln w="7619">
              <a:solidFill>
                <a:srgbClr val="4736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861867" y="3664724"/>
            <a:ext cx="3740785" cy="124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Discount-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Dependent</a:t>
            </a:r>
            <a:r>
              <a:rPr dirty="0" sz="2300" spc="35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Items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Hats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(50%),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Sneakers</a:t>
            </a:r>
            <a:r>
              <a:rPr dirty="0" sz="1750" spc="-6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(49.7%),</a:t>
            </a:r>
            <a:r>
              <a:rPr dirty="0" sz="1750" spc="-7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Coats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(49.1%)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861867" y="5113718"/>
            <a:ext cx="37052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These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products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rarely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sell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at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full</a:t>
            </a:r>
            <a:r>
              <a:rPr dirty="0" sz="175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price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93789" y="1007268"/>
            <a:ext cx="1421765" cy="426720"/>
            <a:chOff x="793789" y="1007268"/>
            <a:chExt cx="1421765" cy="426720"/>
          </a:xfrm>
        </p:grpSpPr>
        <p:sp>
          <p:nvSpPr>
            <p:cNvPr id="4" name="object 4" descr=""/>
            <p:cNvSpPr/>
            <p:nvPr/>
          </p:nvSpPr>
          <p:spPr>
            <a:xfrm>
              <a:off x="793789" y="1007268"/>
              <a:ext cx="1421765" cy="426720"/>
            </a:xfrm>
            <a:custGeom>
              <a:avLst/>
              <a:gdLst/>
              <a:ahLst/>
              <a:cxnLst/>
              <a:rect l="l" t="t" r="r" b="b"/>
              <a:pathLst>
                <a:path w="1421764" h="426719">
                  <a:moveTo>
                    <a:pt x="1345387" y="0"/>
                  </a:moveTo>
                  <a:lnTo>
                    <a:pt x="76212" y="0"/>
                  </a:lnTo>
                  <a:lnTo>
                    <a:pt x="46666" y="6028"/>
                  </a:lnTo>
                  <a:lnTo>
                    <a:pt x="22427" y="22428"/>
                  </a:lnTo>
                  <a:lnTo>
                    <a:pt x="6028" y="46666"/>
                  </a:lnTo>
                  <a:lnTo>
                    <a:pt x="0" y="76212"/>
                  </a:lnTo>
                  <a:lnTo>
                    <a:pt x="0" y="350024"/>
                  </a:lnTo>
                  <a:lnTo>
                    <a:pt x="6028" y="379576"/>
                  </a:lnTo>
                  <a:lnTo>
                    <a:pt x="22427" y="403813"/>
                  </a:lnTo>
                  <a:lnTo>
                    <a:pt x="46666" y="420210"/>
                  </a:lnTo>
                  <a:lnTo>
                    <a:pt x="76212" y="426237"/>
                  </a:lnTo>
                  <a:lnTo>
                    <a:pt x="1345387" y="426237"/>
                  </a:lnTo>
                  <a:lnTo>
                    <a:pt x="1374938" y="420210"/>
                  </a:lnTo>
                  <a:lnTo>
                    <a:pt x="1399176" y="403813"/>
                  </a:lnTo>
                  <a:lnTo>
                    <a:pt x="1415572" y="379576"/>
                  </a:lnTo>
                  <a:lnTo>
                    <a:pt x="1421599" y="350024"/>
                  </a:lnTo>
                  <a:lnTo>
                    <a:pt x="1421599" y="76212"/>
                  </a:lnTo>
                  <a:lnTo>
                    <a:pt x="1415572" y="46666"/>
                  </a:lnTo>
                  <a:lnTo>
                    <a:pt x="1399176" y="22428"/>
                  </a:lnTo>
                  <a:lnTo>
                    <a:pt x="1374938" y="6028"/>
                  </a:lnTo>
                  <a:lnTo>
                    <a:pt x="1345387" y="0"/>
                  </a:lnTo>
                  <a:close/>
                </a:path>
              </a:pathLst>
            </a:custGeom>
            <a:solidFill>
              <a:srgbClr val="1C11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877" y="1129664"/>
              <a:ext cx="181451" cy="18144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89355" y="1131183"/>
            <a:ext cx="9150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FD5DE"/>
                </a:solidFill>
                <a:latin typeface="Arial"/>
                <a:cs typeface="Arial"/>
              </a:rPr>
              <a:t>POWER</a:t>
            </a:r>
            <a:r>
              <a:rPr dirty="0" sz="1400" spc="-4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DFD5DE"/>
                </a:solidFill>
                <a:latin typeface="Arial"/>
                <a:cs typeface="Arial"/>
              </a:rPr>
              <a:t>BI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1089" y="1533347"/>
            <a:ext cx="864997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7375" algn="l"/>
                <a:tab pos="6373495" algn="l"/>
              </a:tabLst>
            </a:pPr>
            <a:r>
              <a:rPr dirty="0" spc="-10"/>
              <a:t>Interactive</a:t>
            </a:r>
            <a:r>
              <a:rPr dirty="0"/>
              <a:t>	</a:t>
            </a:r>
            <a:r>
              <a:rPr dirty="0" spc="-10"/>
              <a:t>Dashboard</a:t>
            </a:r>
            <a:r>
              <a:rPr dirty="0"/>
              <a:t>	</a:t>
            </a:r>
            <a:r>
              <a:rPr dirty="0" spc="-10"/>
              <a:t>Insights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71931" y="2665336"/>
            <a:ext cx="3402329" cy="3402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4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4450" spc="-25" b="1">
                <a:solidFill>
                  <a:srgbClr val="DFD5DE"/>
                </a:solidFill>
                <a:latin typeface="Arial"/>
                <a:cs typeface="Arial"/>
              </a:rPr>
              <a:t>27%</a:t>
            </a:r>
            <a:endParaRPr sz="44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1931" y="2665336"/>
            <a:ext cx="3402329" cy="340232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32469" y="6350063"/>
            <a:ext cx="267906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Subscription</a:t>
            </a:r>
            <a:r>
              <a:rPr dirty="0" sz="23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DFD5DE"/>
                </a:solidFill>
                <a:latin typeface="Arial"/>
                <a:cs typeface="Arial"/>
              </a:rPr>
              <a:t>Rate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Significant</a:t>
            </a:r>
            <a:r>
              <a:rPr dirty="0" sz="1750" spc="-9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growth</a:t>
            </a:r>
            <a:r>
              <a:rPr dirty="0" sz="1750" spc="-9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potential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14034" y="2665336"/>
            <a:ext cx="3402329" cy="3402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4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4450" spc="-25" b="1">
                <a:solidFill>
                  <a:srgbClr val="DFD5DE"/>
                </a:solidFill>
                <a:latin typeface="Arial"/>
                <a:cs typeface="Arial"/>
              </a:rPr>
              <a:t>68%</a:t>
            </a:r>
            <a:endParaRPr sz="44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4034" y="2665336"/>
            <a:ext cx="3402330" cy="340232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866013" y="6350063"/>
            <a:ext cx="289750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Male</a:t>
            </a:r>
            <a:r>
              <a:rPr dirty="0" sz="23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Customer</a:t>
            </a:r>
            <a:r>
              <a:rPr dirty="0" sz="2300" spc="-40" b="1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DFD5DE"/>
                </a:solidFill>
                <a:latin typeface="Arial"/>
                <a:cs typeface="Arial"/>
              </a:rPr>
              <a:t>Base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6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Driving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majority</a:t>
            </a:r>
            <a:r>
              <a:rPr dirty="0" sz="1750" spc="-8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revenue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056139" y="2665336"/>
            <a:ext cx="3402329" cy="3402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4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4450" spc="-25" b="1">
                <a:solidFill>
                  <a:srgbClr val="DFD5DE"/>
                </a:solidFill>
                <a:latin typeface="Arial"/>
                <a:cs typeface="Arial"/>
              </a:rPr>
              <a:t>45%</a:t>
            </a:r>
            <a:endParaRPr sz="445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56139" y="2665336"/>
            <a:ext cx="3402329" cy="340232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479055" y="6350063"/>
            <a:ext cx="255587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DFD5DE"/>
                </a:solidFill>
                <a:latin typeface="Arial"/>
                <a:cs typeface="Arial"/>
              </a:rPr>
              <a:t>Clothing</a:t>
            </a:r>
            <a:r>
              <a:rPr dirty="0" sz="2300" spc="-10" b="1">
                <a:solidFill>
                  <a:srgbClr val="DFD5DE"/>
                </a:solidFill>
                <a:latin typeface="Arial"/>
                <a:cs typeface="Arial"/>
              </a:rPr>
              <a:t> Category</a:t>
            </a:r>
            <a:endParaRPr sz="23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1860"/>
              </a:spcBef>
            </a:pP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Share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of</a:t>
            </a:r>
            <a:r>
              <a:rPr dirty="0" sz="1750" spc="-40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DFD5DE"/>
                </a:solidFill>
                <a:latin typeface="Arial"/>
                <a:cs typeface="Arial"/>
              </a:rPr>
              <a:t>total</a:t>
            </a:r>
            <a:r>
              <a:rPr dirty="0" sz="1750" spc="-35">
                <a:solidFill>
                  <a:srgbClr val="DFD5DE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DFD5DE"/>
                </a:solidFill>
                <a:latin typeface="Arial"/>
                <a:cs typeface="Arial"/>
              </a:rPr>
              <a:t>revenue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2026-02-04T19:37:32Z</dcterms:created>
  <dcterms:modified xsi:type="dcterms:W3CDTF">2026-02-04T19:37:32Z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2026-02-04T00:00:00Z</vt:filetime>
  </property>
  <property fmtid="{D5CDD505-2E9C-101B-9397-08002B2CF9AE}" pid="3" name="LastSaved">
    <vt:filetime>2026-02-04T00:00:00Z</vt:filetime>
  </property>
  <property fmtid="{D5CDD505-2E9C-101B-9397-08002B2CF9AE}" pid="4" name="Producer">
    <vt:lpwstr>3-Heights(TM) PDF Security Shell 4.8.25.2 (http://www.pdf-tools.com)</vt:lpwstr>
  </property>
</Properties>
</file>